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embeddedFontLst>
    <p:embeddedFont>
      <p:font typeface="DFKai-SB" panose="03000509000000000000" pitchFamily="65" charset="-12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Montserrat" panose="02020500000000000000" charset="0"/>
      <p:regular r:id="rId30"/>
      <p:bold r:id="rId31"/>
      <p:italic r:id="rId32"/>
      <p:boldItalic r:id="rId33"/>
    </p:embeddedFont>
    <p:embeddedFont>
      <p:font typeface="微軟正黑體" panose="020B0604030504040204" pitchFamily="34" charset="-120"/>
      <p:regular r:id="rId34"/>
      <p:bold r:id="rId35"/>
    </p:embeddedFont>
    <p:embeddedFont>
      <p:font typeface="微軟正黑體" panose="020B0604030504040204" pitchFamily="34" charset="-12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5375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RAIKeLQ/ZfzjZogLW7P9uXmz4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30B52E9B-50AE-463A-8A69-CF41C4FF32C2}">
  <a:tblStyle styleId="{30B52E9B-50AE-463A-8A69-CF41C4FF32C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>
        <p:guide orient="horz" pos="4065"/>
        <p:guide pos="53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5" name="Google Shape;1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df93c818bb_0_276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92" name="Google Shape;692;gdf93c818b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f93c818bb_0_348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64" name="Google Shape;764;gdf93c818b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df93c818bb_0_41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32" name="Google Shape;832;gdf93c818bb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df93c818bb_0_487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05" name="Google Shape;905;gdf93c818bb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51400" rIns="102825" bIns="5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973" name="Google Shape;9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ddaba5b677_1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51400" rIns="102825" bIns="5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041" name="Google Shape;1041;gddaba5b6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df93c818bb_2_1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51400" rIns="102825" bIns="5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109" name="Google Shape;1109;gdf93c818b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df93c818bb_2_71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51400" rIns="102825" bIns="5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176" name="Google Shape;1176;gdf93c818bb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0" name="Google Shape;1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825" tIns="51400" rIns="102825" bIns="5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0" name="Google Shape;2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18" name="Google Shape;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8" name="Google Shape;4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85" name="Google Shape;48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f93c818bb_0_68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55" name="Google Shape;555;gdf93c818b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f93c818bb_0_0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23" name="Google Shape;623;gdf93c818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">
  <p:cSld name="4_General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8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9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0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>
            <a:spLocks noGrp="1"/>
          </p:cNvSpPr>
          <p:nvPr>
            <p:ph type="title"/>
          </p:nvPr>
        </p:nvSpPr>
        <p:spPr>
          <a:xfrm>
            <a:off x="856080" y="618480"/>
            <a:ext cx="7428960" cy="147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subTitle" idx="1"/>
          </p:nvPr>
        </p:nvSpPr>
        <p:spPr>
          <a:xfrm>
            <a:off x="856080" y="2249640"/>
            <a:ext cx="7428960" cy="354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0" name="Google Shape;140;p4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1" name="Google Shape;141;p4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4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8" name="Google Shape;148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Th7jaDuOG6QapsXISkYKBbFJ-V1MfYfDgGaRVn57RI/edit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forms/d/e/1FAIpQLSdQvjLBiI5MWHnPwMfI8w9SijR0M-4vy1LKBQUX6eQx6Rvb8Q/viewfor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/>
          <p:nvPr/>
        </p:nvSpPr>
        <p:spPr>
          <a:xfrm>
            <a:off x="2120804" y="1660050"/>
            <a:ext cx="8991601" cy="171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None/>
            </a:pPr>
            <a:r>
              <a:rPr lang="zh-TW" sz="4000" b="1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微算機系統實習</a:t>
            </a:r>
            <a:br>
              <a:rPr lang="zh-TW" sz="3600" b="1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2800" b="1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MICROPROCESSOR SYSTEMS LAB.</a:t>
            </a:r>
            <a:br>
              <a:rPr lang="zh-TW" sz="2000" b="1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2800" b="1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SPRING, 2021</a:t>
            </a:r>
            <a:endParaRPr sz="3200" b="1" i="0" u="none" strike="noStrike" cap="none">
              <a:solidFill>
                <a:srgbClr val="232C3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2120803" y="4029702"/>
            <a:ext cx="67056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Instructor：Yen-Lin Chen(</a:t>
            </a:r>
            <a:r>
              <a:rPr lang="zh-TW" sz="2000" b="0" i="0" u="none" strike="noStrike" cap="none">
                <a:solidFill>
                  <a:srgbClr val="232C3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陳彥霖</a:t>
            </a:r>
            <a:r>
              <a:rPr lang="zh-TW" sz="2000" b="0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Ph.D.</a:t>
            </a:r>
            <a:endParaRPr sz="2100" b="0" i="0" u="none" strike="noStrike" cap="none">
              <a:solidFill>
                <a:srgbClr val="232C3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zh-TW" sz="2200" b="0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endParaRPr sz="2100" b="0" i="0" u="none" strike="noStrike" cap="none">
              <a:solidFill>
                <a:srgbClr val="232C3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zh-TW" sz="2200" b="0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Computer Science and Information Engineering</a:t>
            </a:r>
            <a:endParaRPr sz="2100" b="0" i="0" u="none" strike="noStrike" cap="none">
              <a:solidFill>
                <a:srgbClr val="232C3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zh-TW" sz="2200" b="0" i="0" u="none" strike="noStrike" cap="none">
                <a:solidFill>
                  <a:srgbClr val="232C3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Taipei University of Technology</a:t>
            </a:r>
            <a:endParaRPr sz="2000" b="0" i="0" u="none" strike="noStrike" cap="none">
              <a:solidFill>
                <a:srgbClr val="232C3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48884" y="-413665"/>
            <a:ext cx="6169687" cy="758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df93c818bb_0_276"/>
          <p:cNvSpPr txBox="1">
            <a:spLocks noGrp="1"/>
          </p:cNvSpPr>
          <p:nvPr>
            <p:ph type="body" idx="1"/>
          </p:nvPr>
        </p:nvSpPr>
        <p:spPr>
          <a:xfrm>
            <a:off x="280725" y="1100925"/>
            <a:ext cx="7971600" cy="5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59206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設定初始狀態和閃爍次數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5" name="Google Shape;695;gdf93c818bb_0_276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gdf93c818bb_0_276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697" name="Google Shape;697;gdf93c818bb_0_276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df93c818bb_0_276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gdf93c818bb_0_276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gdf93c818bb_0_276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gdf93c818bb_0_276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gdf93c818bb_0_276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gdf93c818bb_0_276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gdf93c818bb_0_276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gdf93c818bb_0_276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gdf93c818bb_0_276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gdf93c818bb_0_276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gdf93c818bb_0_276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gdf93c818bb_0_276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df93c818bb_0_276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df93c818bb_0_276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df93c818bb_0_276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df93c818bb_0_276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gdf93c818bb_0_276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gdf93c818bb_0_276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gdf93c818bb_0_276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gdf93c818bb_0_276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gdf93c818bb_0_276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gdf93c818bb_0_276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gdf93c818bb_0_276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gdf93c818bb_0_276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gdf93c818bb_0_276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gdf93c818bb_0_276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gdf93c818bb_0_276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gdf93c818bb_0_276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gdf93c818bb_0_276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gdf93c818bb_0_276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gdf93c818bb_0_276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gdf93c818bb_0_276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gdf93c818bb_0_276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gdf93c818bb_0_276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gdf93c818bb_0_276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gdf93c818bb_0_276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gdf93c818bb_0_276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gdf93c818bb_0_276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gdf93c818bb_0_276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gdf93c818bb_0_276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gdf93c818bb_0_276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gdf93c818bb_0_276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gdf93c818bb_0_276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gdf93c818bb_0_276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gdf93c818bb_0_276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gdf93c818bb_0_276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gdf93c818bb_0_276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gdf93c818bb_0_276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gdf93c818bb_0_276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gdf93c818bb_0_276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gdf93c818bb_0_276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gdf93c818bb_0_276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gdf93c818bb_0_276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gdf93c818bb_0_276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gdf93c818bb_0_276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gdf93c818bb_0_276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gdf93c818bb_0_276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gdf93c818bb_0_276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6" name="Google Shape;756;gdf93c818bb_0_276"/>
          <p:cNvSpPr txBox="1"/>
          <p:nvPr/>
        </p:nvSpPr>
        <p:spPr>
          <a:xfrm>
            <a:off x="395941" y="317705"/>
            <a:ext cx="4173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專案說明 - QT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7" name="Google Shape;757;gdf93c818bb_0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854" y="2198175"/>
            <a:ext cx="5044700" cy="38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df93c818bb_0_276"/>
          <p:cNvSpPr/>
          <p:nvPr/>
        </p:nvSpPr>
        <p:spPr>
          <a:xfrm>
            <a:off x="2522394" y="3410945"/>
            <a:ext cx="1005300" cy="112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gdf93c818bb_0_276"/>
          <p:cNvSpPr/>
          <p:nvPr/>
        </p:nvSpPr>
        <p:spPr>
          <a:xfrm>
            <a:off x="2299921" y="4629756"/>
            <a:ext cx="2251800" cy="359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60" name="Google Shape;760;gdf93c818bb_0_276"/>
          <p:cNvCxnSpPr>
            <a:endCxn id="758" idx="0"/>
          </p:cNvCxnSpPr>
          <p:nvPr/>
        </p:nvCxnSpPr>
        <p:spPr>
          <a:xfrm>
            <a:off x="2700444" y="1521245"/>
            <a:ext cx="324600" cy="1889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1" name="Google Shape;761;gdf93c818bb_0_276"/>
          <p:cNvCxnSpPr/>
          <p:nvPr/>
        </p:nvCxnSpPr>
        <p:spPr>
          <a:xfrm flipH="1">
            <a:off x="4023750" y="1467850"/>
            <a:ext cx="107100" cy="303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df93c818bb_0_348"/>
          <p:cNvSpPr txBox="1">
            <a:spLocks noGrp="1"/>
          </p:cNvSpPr>
          <p:nvPr>
            <p:ph type="body" idx="1"/>
          </p:nvPr>
        </p:nvSpPr>
        <p:spPr>
          <a:xfrm>
            <a:off x="928700" y="3542863"/>
            <a:ext cx="17430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700" b="1">
                <a:latin typeface="Microsoft JhengHei"/>
                <a:ea typeface="Microsoft JhengHei"/>
                <a:cs typeface="Microsoft JhengHei"/>
                <a:sym typeface="Microsoft JhengHei"/>
              </a:rPr>
              <a:t>影片範例</a:t>
            </a:r>
            <a:endParaRPr sz="27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7" name="Google Shape;767;gdf93c818bb_0_348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gdf93c818bb_0_348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769" name="Google Shape;769;gdf93c818bb_0_348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gdf93c818bb_0_348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gdf93c818bb_0_348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gdf93c818bb_0_348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gdf93c818bb_0_348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gdf93c818bb_0_348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gdf93c818bb_0_348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gdf93c818bb_0_348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gdf93c818bb_0_348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gdf93c818bb_0_348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gdf93c818bb_0_348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gdf93c818bb_0_348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gdf93c818bb_0_348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gdf93c818bb_0_348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gdf93c818bb_0_348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gdf93c818bb_0_348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gdf93c818bb_0_348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gdf93c818bb_0_348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gdf93c818bb_0_348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gdf93c818bb_0_348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gdf93c818bb_0_348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gdf93c818bb_0_348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gdf93c818bb_0_348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gdf93c818bb_0_348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gdf93c818bb_0_348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gdf93c818bb_0_348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gdf93c818bb_0_348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gdf93c818bb_0_348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gdf93c818bb_0_348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gdf93c818bb_0_348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gdf93c818bb_0_348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gdf93c818bb_0_348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gdf93c818bb_0_348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gdf93c818bb_0_348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gdf93c818bb_0_348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gdf93c818bb_0_348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gdf93c818bb_0_348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gdf93c818bb_0_348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gdf93c818bb_0_348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gdf93c818bb_0_348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gdf93c818bb_0_348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gdf93c818bb_0_348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gdf93c818bb_0_348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gdf93c818bb_0_348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gdf93c818bb_0_348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gdf93c818bb_0_348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gdf93c818bb_0_348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gdf93c818bb_0_348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gdf93c818bb_0_348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gdf93c818bb_0_348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gdf93c818bb_0_348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gdf93c818bb_0_348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gdf93c818bb_0_348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gdf93c818bb_0_348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gdf93c818bb_0_348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gdf93c818bb_0_348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gdf93c818bb_0_348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gdf93c818bb_0_348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gdf93c818bb_0_348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8" name="Google Shape;828;gdf93c818bb_0_348"/>
          <p:cNvSpPr txBox="1"/>
          <p:nvPr/>
        </p:nvSpPr>
        <p:spPr>
          <a:xfrm>
            <a:off x="395941" y="317705"/>
            <a:ext cx="4173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專案說明 - QT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QT">
            <a:hlinkClick r:id="" action="ppaction://media"/>
            <a:extLst>
              <a:ext uri="{FF2B5EF4-FFF2-40B4-BE49-F238E27FC236}">
                <a16:creationId xmlns:a16="http://schemas.microsoft.com/office/drawing/2014/main" id="{63558099-92A6-4764-96FE-12A4A55F1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911" t="6878" r="34686"/>
          <a:stretch/>
        </p:blipFill>
        <p:spPr>
          <a:xfrm>
            <a:off x="2705195" y="1084393"/>
            <a:ext cx="3069771" cy="5288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f93c818bb_0_419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5" name="Google Shape;835;gdf93c818bb_0_419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836" name="Google Shape;836;gdf93c818bb_0_419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gdf93c818bb_0_419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gdf93c818bb_0_419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gdf93c818bb_0_419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gdf93c818bb_0_419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gdf93c818bb_0_419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gdf93c818bb_0_419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gdf93c818bb_0_419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gdf93c818bb_0_419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gdf93c818bb_0_419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gdf93c818bb_0_419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gdf93c818bb_0_419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gdf93c818bb_0_419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gdf93c818bb_0_419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gdf93c818bb_0_419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gdf93c818bb_0_419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gdf93c818bb_0_419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gdf93c818bb_0_419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gdf93c818bb_0_419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gdf93c818bb_0_419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gdf93c818bb_0_419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gdf93c818bb_0_419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gdf93c818bb_0_419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gdf93c818bb_0_419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gdf93c818bb_0_419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gdf93c818bb_0_419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gdf93c818bb_0_419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df93c818bb_0_419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gdf93c818bb_0_419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gdf93c818bb_0_419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gdf93c818bb_0_419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gdf93c818bb_0_419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gdf93c818bb_0_419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gdf93c818bb_0_419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gdf93c818bb_0_419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gdf93c818bb_0_419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gdf93c818bb_0_419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gdf93c818bb_0_419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gdf93c818bb_0_419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gdf93c818bb_0_419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gdf93c818bb_0_419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gdf93c818bb_0_419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gdf93c818bb_0_419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gdf93c818bb_0_419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gdf93c818bb_0_419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gdf93c818bb_0_419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gdf93c818bb_0_419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gdf93c818bb_0_419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gdf93c818bb_0_419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gdf93c818bb_0_419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gdf93c818bb_0_419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gdf93c818bb_0_419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gdf93c818bb_0_419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gdf93c818bb_0_419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gdf93c818bb_0_419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gdf93c818bb_0_419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gdf93c818bb_0_419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gdf93c818bb_0_419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gdf93c818bb_0_419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5" name="Google Shape;895;gdf93c818bb_0_419"/>
          <p:cNvSpPr txBox="1"/>
          <p:nvPr/>
        </p:nvSpPr>
        <p:spPr>
          <a:xfrm>
            <a:off x="395952" y="317700"/>
            <a:ext cx="50448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專案說明 - Nodejs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df93c818bb_0_419"/>
          <p:cNvSpPr txBox="1">
            <a:spLocks noGrp="1"/>
          </p:cNvSpPr>
          <p:nvPr>
            <p:ph type="body" idx="1"/>
          </p:nvPr>
        </p:nvSpPr>
        <p:spPr>
          <a:xfrm>
            <a:off x="280725" y="1320800"/>
            <a:ext cx="7971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59206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</a:pP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設定       初始狀態   和   閃爍次數</a:t>
            </a:r>
            <a:endParaRPr sz="24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97" name="Google Shape;897;gdf93c818bb_0_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3718" y="2148727"/>
            <a:ext cx="3025619" cy="41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df93c818bb_0_419"/>
          <p:cNvSpPr/>
          <p:nvPr/>
        </p:nvSpPr>
        <p:spPr>
          <a:xfrm>
            <a:off x="2522400" y="3727125"/>
            <a:ext cx="2029200" cy="5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9" name="Google Shape;899;gdf93c818bb_0_419"/>
          <p:cNvSpPr/>
          <p:nvPr/>
        </p:nvSpPr>
        <p:spPr>
          <a:xfrm>
            <a:off x="2753725" y="5063950"/>
            <a:ext cx="2620500" cy="57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00" name="Google Shape;900;gdf93c818bb_0_419"/>
          <p:cNvCxnSpPr>
            <a:endCxn id="898" idx="0"/>
          </p:cNvCxnSpPr>
          <p:nvPr/>
        </p:nvCxnSpPr>
        <p:spPr>
          <a:xfrm>
            <a:off x="3387000" y="1813125"/>
            <a:ext cx="150000" cy="191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1" name="Google Shape;901;gdf93c818bb_0_419"/>
          <p:cNvCxnSpPr/>
          <p:nvPr/>
        </p:nvCxnSpPr>
        <p:spPr>
          <a:xfrm flipH="1">
            <a:off x="4933150" y="1812981"/>
            <a:ext cx="329315" cy="318416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2" name="Google Shape;902;gdf93c818bb_0_419"/>
          <p:cNvSpPr txBox="1"/>
          <p:nvPr/>
        </p:nvSpPr>
        <p:spPr>
          <a:xfrm>
            <a:off x="395950" y="6101475"/>
            <a:ext cx="6060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600200" marR="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zh-TW" sz="19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Mutex 和 Semaphore 擇一即可</a:t>
            </a:r>
            <a:endParaRPr sz="11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df93c818bb_0_487"/>
          <p:cNvSpPr txBox="1">
            <a:spLocks noGrp="1"/>
          </p:cNvSpPr>
          <p:nvPr>
            <p:ph type="body" idx="1"/>
          </p:nvPr>
        </p:nvSpPr>
        <p:spPr>
          <a:xfrm>
            <a:off x="923675" y="3606675"/>
            <a:ext cx="18768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700" b="1">
                <a:latin typeface="Microsoft JhengHei"/>
                <a:ea typeface="Microsoft JhengHei"/>
                <a:cs typeface="Microsoft JhengHei"/>
                <a:sym typeface="Microsoft JhengHei"/>
              </a:rPr>
              <a:t>影片範例</a:t>
            </a:r>
            <a:endParaRPr sz="27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8" name="Google Shape;908;gdf93c818bb_0_487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9" name="Google Shape;909;gdf93c818bb_0_487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910" name="Google Shape;910;gdf93c818bb_0_487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gdf93c818bb_0_487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df93c818bb_0_487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df93c818bb_0_487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gdf93c818bb_0_487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gdf93c818bb_0_487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gdf93c818bb_0_487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gdf93c818bb_0_487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gdf93c818bb_0_487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gdf93c818bb_0_487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gdf93c818bb_0_487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gdf93c818bb_0_487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gdf93c818bb_0_487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gdf93c818bb_0_487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gdf93c818bb_0_487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gdf93c818bb_0_487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gdf93c818bb_0_487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gdf93c818bb_0_487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gdf93c818bb_0_487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gdf93c818bb_0_487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gdf93c818bb_0_487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gdf93c818bb_0_487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gdf93c818bb_0_487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gdf93c818bb_0_487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gdf93c818bb_0_487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gdf93c818bb_0_487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gdf93c818bb_0_487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gdf93c818bb_0_487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gdf93c818bb_0_487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gdf93c818bb_0_487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gdf93c818bb_0_487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gdf93c818bb_0_487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gdf93c818bb_0_487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gdf93c818bb_0_487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gdf93c818bb_0_487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gdf93c818bb_0_487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gdf93c818bb_0_487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gdf93c818bb_0_487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gdf93c818bb_0_487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gdf93c818bb_0_487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gdf93c818bb_0_487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gdf93c818bb_0_487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gdf93c818bb_0_487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gdf93c818bb_0_487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gdf93c818bb_0_487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gdf93c818bb_0_487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gdf93c818bb_0_487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gdf93c818bb_0_487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gdf93c818bb_0_487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gdf93c818bb_0_487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gdf93c818bb_0_487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gdf93c818bb_0_487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gdf93c818bb_0_487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gdf93c818bb_0_487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gdf93c818bb_0_487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gdf93c818bb_0_487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gdf93c818bb_0_487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gdf93c818bb_0_487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gdf93c818bb_0_487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gdf93c818bb_0_487"/>
          <p:cNvSpPr txBox="1"/>
          <p:nvPr/>
        </p:nvSpPr>
        <p:spPr>
          <a:xfrm>
            <a:off x="395951" y="317700"/>
            <a:ext cx="46839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專案說明 - Nodejs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Nodejs">
            <a:hlinkClick r:id="" action="ppaction://media"/>
            <a:extLst>
              <a:ext uri="{FF2B5EF4-FFF2-40B4-BE49-F238E27FC236}">
                <a16:creationId xmlns:a16="http://schemas.microsoft.com/office/drawing/2014/main" id="{A69C4F53-C702-4B8C-8946-835F0E1AF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650" t="655" r="34615" b="6887"/>
          <a:stretch/>
        </p:blipFill>
        <p:spPr>
          <a:xfrm>
            <a:off x="3164109" y="1143149"/>
            <a:ext cx="2966087" cy="5019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4"/>
          <p:cNvSpPr txBox="1">
            <a:spLocks noGrp="1"/>
          </p:cNvSpPr>
          <p:nvPr>
            <p:ph type="title"/>
          </p:nvPr>
        </p:nvSpPr>
        <p:spPr>
          <a:xfrm>
            <a:off x="303221" y="27344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專案項目影片拍攝內容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6" name="Google Shape;976;p34"/>
          <p:cNvSpPr txBox="1">
            <a:spLocks noGrp="1"/>
          </p:cNvSpPr>
          <p:nvPr>
            <p:ph type="body" idx="1"/>
          </p:nvPr>
        </p:nvSpPr>
        <p:spPr>
          <a:xfrm>
            <a:off x="77275" y="1703800"/>
            <a:ext cx="8809500" cy="46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拍攝畫面須讓</a:t>
            </a:r>
            <a:r>
              <a:rPr 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TX2、螢幕、LED</a:t>
            </a: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同時入鏡，需看到以下操作</a:t>
            </a:r>
            <a:endParaRPr sz="24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以QT介面使用pthread控制GPIO </a:t>
            </a:r>
            <a:endParaRPr b="1">
              <a:solidFill>
                <a:srgbClr val="FF0000"/>
              </a:solidFill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項目一：LED 1~4依序為亮暗亮亮閃爍3次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項目二：pthread計算程式執行時間(每秒增加)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項目三：UI介面需包含LED1~4 勾選欄、閃爍次數欄、執行按鈕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項目四：擇一使用Mutex和Semaphore控制LED閃爍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7" name="Google Shape;977;p34"/>
          <p:cNvSpPr txBox="1">
            <a:spLocks noGrp="1"/>
          </p:cNvSpPr>
          <p:nvPr>
            <p:ph type="sldNum" idx="12"/>
          </p:nvPr>
        </p:nvSpPr>
        <p:spPr>
          <a:xfrm>
            <a:off x="6775083" y="6159500"/>
            <a:ext cx="1977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grpSp>
        <p:nvGrpSpPr>
          <p:cNvPr id="978" name="Google Shape;978;p34"/>
          <p:cNvGrpSpPr/>
          <p:nvPr/>
        </p:nvGrpSpPr>
        <p:grpSpPr>
          <a:xfrm rot="-8319421">
            <a:off x="6706077" y="-1142687"/>
            <a:ext cx="4339351" cy="2705017"/>
            <a:chOff x="1869557" y="2557941"/>
            <a:chExt cx="2518826" cy="1570158"/>
          </a:xfrm>
        </p:grpSpPr>
        <p:sp>
          <p:nvSpPr>
            <p:cNvPr id="979" name="Google Shape;979;p34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1896929" y="320612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8" name="Google Shape;1038;p34"/>
          <p:cNvSpPr txBox="1"/>
          <p:nvPr/>
        </p:nvSpPr>
        <p:spPr>
          <a:xfrm>
            <a:off x="371500" y="1230725"/>
            <a:ext cx="65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*該影片不可取代報告項目</a:t>
            </a:r>
            <a:r>
              <a:rPr lang="zh-TW" sz="14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實驗步驟截圖與說明</a:t>
            </a:r>
            <a:r>
              <a:rPr lang="zh-TW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，同學仍需在報告講述實驗過程</a:t>
            </a:r>
            <a:endParaRPr sz="14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ddaba5b677_1_0"/>
          <p:cNvSpPr txBox="1">
            <a:spLocks noGrp="1"/>
          </p:cNvSpPr>
          <p:nvPr>
            <p:ph type="title"/>
          </p:nvPr>
        </p:nvSpPr>
        <p:spPr>
          <a:xfrm>
            <a:off x="303221" y="27344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專案項目影片拍攝內容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4" name="Google Shape;1044;gddaba5b677_1_0"/>
          <p:cNvSpPr txBox="1">
            <a:spLocks noGrp="1"/>
          </p:cNvSpPr>
          <p:nvPr>
            <p:ph type="body" idx="1"/>
          </p:nvPr>
        </p:nvSpPr>
        <p:spPr>
          <a:xfrm>
            <a:off x="77275" y="1703800"/>
            <a:ext cx="8852400" cy="46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拍攝畫面須讓</a:t>
            </a:r>
            <a:r>
              <a:rPr 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TX2、螢幕、LED</a:t>
            </a: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同時入鏡，需看到以下操作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以網頁介面(Nodejs)使用pthread控制GPIO </a:t>
            </a:r>
            <a:endParaRPr sz="21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項目五：LED 1~4依序為亮暗亮亮閃爍3次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項目六：UI介面需包含LED1~4 勾選欄、閃爍次數欄、執行按鈕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項目七：擇一使用Mutex和Semaphore控制LED閃爍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5" name="Google Shape;1045;gddaba5b677_1_0"/>
          <p:cNvSpPr txBox="1">
            <a:spLocks noGrp="1"/>
          </p:cNvSpPr>
          <p:nvPr>
            <p:ph type="sldNum" idx="12"/>
          </p:nvPr>
        </p:nvSpPr>
        <p:spPr>
          <a:xfrm>
            <a:off x="6775083" y="6159500"/>
            <a:ext cx="1977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1046" name="Google Shape;1046;gddaba5b677_1_0"/>
          <p:cNvSpPr txBox="1"/>
          <p:nvPr/>
        </p:nvSpPr>
        <p:spPr>
          <a:xfrm>
            <a:off x="371500" y="1230725"/>
            <a:ext cx="65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*該影片不可取代報告項目</a:t>
            </a:r>
            <a:r>
              <a:rPr lang="zh-TW" sz="14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實驗步驟截圖與說明</a:t>
            </a:r>
            <a:r>
              <a:rPr lang="zh-TW" sz="1400" b="0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，同學仍需在報告講述實驗過程</a:t>
            </a:r>
            <a:endParaRPr sz="1400" b="0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047" name="Google Shape;1047;gddaba5b677_1_0"/>
          <p:cNvGrpSpPr/>
          <p:nvPr/>
        </p:nvGrpSpPr>
        <p:grpSpPr>
          <a:xfrm rot="-8319421">
            <a:off x="6706078" y="-1142688"/>
            <a:ext cx="4339350" cy="2705017"/>
            <a:chOff x="1869557" y="2557941"/>
            <a:chExt cx="2518825" cy="1570158"/>
          </a:xfrm>
        </p:grpSpPr>
        <p:sp>
          <p:nvSpPr>
            <p:cNvPr id="1048" name="Google Shape;1048;gddaba5b677_1_0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gddaba5b677_1_0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gddaba5b677_1_0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gddaba5b677_1_0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gddaba5b677_1_0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gddaba5b677_1_0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gddaba5b677_1_0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gddaba5b677_1_0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gddaba5b677_1_0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gddaba5b677_1_0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gddaba5b677_1_0"/>
            <p:cNvSpPr/>
            <p:nvPr/>
          </p:nvSpPr>
          <p:spPr>
            <a:xfrm>
              <a:off x="1896929" y="320612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gddaba5b677_1_0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gddaba5b677_1_0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gddaba5b677_1_0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gddaba5b677_1_0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gddaba5b677_1_0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gddaba5b677_1_0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gddaba5b677_1_0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gddaba5b677_1_0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gddaba5b677_1_0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gddaba5b677_1_0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gddaba5b677_1_0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gddaba5b677_1_0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gddaba5b677_1_0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gddaba5b677_1_0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gddaba5b677_1_0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gddaba5b677_1_0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gddaba5b677_1_0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gddaba5b677_1_0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gddaba5b677_1_0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gddaba5b677_1_0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gddaba5b677_1_0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gddaba5b677_1_0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gddaba5b677_1_0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gddaba5b677_1_0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gddaba5b677_1_0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gddaba5b677_1_0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gddaba5b677_1_0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gddaba5b677_1_0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gddaba5b677_1_0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gddaba5b677_1_0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gddaba5b677_1_0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gddaba5b677_1_0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gddaba5b677_1_0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gddaba5b677_1_0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gddaba5b677_1_0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gddaba5b677_1_0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gddaba5b677_1_0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gddaba5b677_1_0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gddaba5b677_1_0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gddaba5b677_1_0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gddaba5b677_1_0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gddaba5b677_1_0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gddaba5b677_1_0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gddaba5b677_1_0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gddaba5b677_1_0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gddaba5b677_1_0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gddaba5b677_1_0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gddaba5b677_1_0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df93c818bb_2_1"/>
          <p:cNvSpPr txBox="1">
            <a:spLocks noGrp="1"/>
          </p:cNvSpPr>
          <p:nvPr>
            <p:ph type="title"/>
          </p:nvPr>
        </p:nvSpPr>
        <p:spPr>
          <a:xfrm>
            <a:off x="491671" y="2448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TX2與網路線繳回說明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2" name="Google Shape;1112;gdf93c818bb_2_1"/>
          <p:cNvSpPr txBox="1">
            <a:spLocks noGrp="1"/>
          </p:cNvSpPr>
          <p:nvPr>
            <p:ph type="body" idx="1"/>
          </p:nvPr>
        </p:nvSpPr>
        <p:spPr>
          <a:xfrm>
            <a:off x="600075" y="1226000"/>
            <a:ext cx="8343900" cy="5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TX2嵌入式平台開發板為學校財產，需請同學繳回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TX2後，以利將同學成績送交學校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-</a:t>
            </a:r>
            <a:r>
              <a:rPr lang="zh-TW" sz="2700">
                <a:latin typeface="Microsoft JhengHei"/>
                <a:ea typeface="Microsoft JhengHei"/>
                <a:cs typeface="Microsoft JhengHei"/>
                <a:sym typeface="Microsoft JhengHei"/>
              </a:rPr>
              <a:t>繳回方式2種</a:t>
            </a:r>
            <a:endParaRPr sz="27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親自繳回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6/29 上午 11:00至11:30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，宏裕科技大樓Lab 1323實驗室門口繳回TX2，並配合防疫措施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寄件繳回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：最晚需於</a:t>
            </a:r>
            <a:r>
              <a:rPr lang="zh-TW" sz="24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6/30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前寄出TX2至指定地點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收件人：余兆偉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地址：桃園市 中壢區 圓光路一段212號 8樓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電話：0921-581819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71600" lvl="2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若採寄件繳回，確保妥善包裝TX2(例如使用氣泡布保護)，另將TX2包裝到另一個合適箱子，</a:t>
            </a: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拍照留存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後再寄出，並留存</a:t>
            </a: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寄出貨款收據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b="1">
                <a:latin typeface="Microsoft JhengHei"/>
                <a:ea typeface="Microsoft JhengHei"/>
                <a:cs typeface="Microsoft JhengHei"/>
                <a:sym typeface="Microsoft JhengHei"/>
              </a:rPr>
              <a:t>貨運單號</a:t>
            </a:r>
            <a:endParaRPr sz="24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3" name="Google Shape;1113;gdf93c818bb_2_1"/>
          <p:cNvSpPr txBox="1">
            <a:spLocks noGrp="1"/>
          </p:cNvSpPr>
          <p:nvPr>
            <p:ph type="sldNum" idx="12"/>
          </p:nvPr>
        </p:nvSpPr>
        <p:spPr>
          <a:xfrm>
            <a:off x="6775083" y="6159500"/>
            <a:ext cx="1977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4" name="Google Shape;1114;gdf93c818bb_2_1"/>
          <p:cNvGrpSpPr/>
          <p:nvPr/>
        </p:nvGrpSpPr>
        <p:grpSpPr>
          <a:xfrm rot="-8319421">
            <a:off x="6218176" y="-1071238"/>
            <a:ext cx="4339352" cy="2705017"/>
            <a:chOff x="1869557" y="2557941"/>
            <a:chExt cx="2518826" cy="1570158"/>
          </a:xfrm>
        </p:grpSpPr>
        <p:sp>
          <p:nvSpPr>
            <p:cNvPr id="1115" name="Google Shape;1115;gdf93c818bb_2_1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gdf93c818bb_2_1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gdf93c818bb_2_1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gdf93c818bb_2_1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gdf93c818bb_2_1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gdf93c818bb_2_1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gdf93c818bb_2_1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gdf93c818bb_2_1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gdf93c818bb_2_1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gdf93c818bb_2_1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gdf93c818bb_2_1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gdf93c818bb_2_1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gdf93c818bb_2_1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df93c818bb_2_1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gdf93c818bb_2_1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gdf93c818bb_2_1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gdf93c818bb_2_1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gdf93c818bb_2_1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gdf93c818bb_2_1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gdf93c818bb_2_1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gdf93c818bb_2_1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gdf93c818bb_2_1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gdf93c818bb_2_1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gdf93c818bb_2_1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gdf93c818bb_2_1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gdf93c818bb_2_1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gdf93c818bb_2_1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gdf93c818bb_2_1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gdf93c818bb_2_1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gdf93c818bb_2_1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gdf93c818bb_2_1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gdf93c818bb_2_1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gdf93c818bb_2_1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gdf93c818bb_2_1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gdf93c818bb_2_1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gdf93c818bb_2_1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gdf93c818bb_2_1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gdf93c818bb_2_1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gdf93c818bb_2_1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gdf93c818bb_2_1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gdf93c818bb_2_1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gdf93c818bb_2_1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gdf93c818bb_2_1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gdf93c818bb_2_1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gdf93c818bb_2_1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gdf93c818bb_2_1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gdf93c818bb_2_1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gdf93c818bb_2_1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gdf93c818bb_2_1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gdf93c818bb_2_1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gdf93c818bb_2_1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gdf93c818bb_2_1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gdf93c818bb_2_1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gdf93c818bb_2_1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gdf93c818bb_2_1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gdf93c818bb_2_1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gdf93c818bb_2_1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gdf93c818bb_2_1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gdf93c818bb_2_1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df93c818bb_2_71"/>
          <p:cNvSpPr txBox="1">
            <a:spLocks noGrp="1"/>
          </p:cNvSpPr>
          <p:nvPr>
            <p:ph type="title"/>
          </p:nvPr>
        </p:nvSpPr>
        <p:spPr>
          <a:xfrm>
            <a:off x="491671" y="2448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TX2與網路線繳回說明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79" name="Google Shape;1179;gdf93c818bb_2_71"/>
          <p:cNvSpPr txBox="1">
            <a:spLocks noGrp="1"/>
          </p:cNvSpPr>
          <p:nvPr>
            <p:ph type="body" idx="1"/>
          </p:nvPr>
        </p:nvSpPr>
        <p:spPr>
          <a:xfrm>
            <a:off x="600075" y="1226000"/>
            <a:ext cx="8229600" cy="56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700" dirty="0"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sz="27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注意事項</a:t>
            </a:r>
            <a:endParaRPr sz="27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繳回前確認零件無缺漏，並妥善保護TX2，若有遺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失、損壞需負相關責任(學分、TX2賠償)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若有借網路線，請一併繳回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70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sz="27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填寫繳回方式表單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TX2與網路線繳回方式表單：</a:t>
            </a:r>
            <a:r>
              <a:rPr lang="zh-TW" sz="1400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https://docs.google.com/spreadsheets/d/1WTh7jaDuOG6QapsXISkYKBbFJ-V1MfYfDgGaRVn57RI/edit?usp=sharing</a:t>
            </a:r>
            <a:endParaRPr sz="1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繳回方式填寫期限：最晚請於</a:t>
            </a:r>
            <a:r>
              <a:rPr lang="zh-TW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6/23(23:59)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前填寫完畢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若採寄件繳回，需在</a:t>
            </a:r>
            <a:r>
              <a:rPr lang="zh-TW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6/30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前補填寫</a:t>
            </a: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寄件人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寄件日期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貨運公司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及</a:t>
            </a:r>
            <a:r>
              <a:rPr lang="zh-TW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貨運單號</a:t>
            </a:r>
            <a:endParaRPr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indent="-381000">
              <a:lnSpc>
                <a:spcPct val="120000"/>
              </a:lnSpc>
              <a:spcBef>
                <a:spcPts val="0"/>
              </a:spcBef>
              <a:buSzPts val="2400"/>
              <a:buFont typeface="Microsoft JhengHei"/>
              <a:buChar char="•"/>
            </a:pP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郵資補助表單</a:t>
            </a:r>
            <a:r>
              <a:rPr lang="zh-TW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請同學確認貨物</a:t>
            </a:r>
            <a:r>
              <a:rPr lang="zh-TW" altLang="zh-TW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送達後</a:t>
            </a:r>
            <a:r>
              <a:rPr lang="zh-TW" altLang="en-US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，盡早</a:t>
            </a:r>
            <a:r>
              <a:rPr lang="zh-TW" altLang="zh-TW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填寫</a:t>
            </a:r>
            <a:r>
              <a:rPr lang="zh-TW"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sz="2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1400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https://docs.google.com/forms/d/e/1FAIpQLSdQvjLBiI5MWHnPwMfI8w9SijR0M-4vy1LKBQUX6eQx6Rvb8Q/viewform</a:t>
            </a:r>
            <a:endParaRPr sz="14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0" name="Google Shape;1180;gdf93c818bb_2_71"/>
          <p:cNvSpPr txBox="1">
            <a:spLocks noGrp="1"/>
          </p:cNvSpPr>
          <p:nvPr>
            <p:ph type="sldNum" idx="12"/>
          </p:nvPr>
        </p:nvSpPr>
        <p:spPr>
          <a:xfrm>
            <a:off x="8229606" y="6159500"/>
            <a:ext cx="52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gdf93c818bb_2_71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1182" name="Google Shape;1182;gdf93c818bb_2_71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gdf93c818bb_2_71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gdf93c818bb_2_71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gdf93c818bb_2_71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gdf93c818bb_2_71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gdf93c818bb_2_71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gdf93c818bb_2_71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gdf93c818bb_2_71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gdf93c818bb_2_71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df93c818bb_2_71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df93c818bb_2_71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gdf93c818bb_2_71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gdf93c818bb_2_71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gdf93c818bb_2_71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gdf93c818bb_2_71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gdf93c818bb_2_71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gdf93c818bb_2_71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gdf93c818bb_2_71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gdf93c818bb_2_71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gdf93c818bb_2_71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gdf93c818bb_2_71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gdf93c818bb_2_71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gdf93c818bb_2_71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gdf93c818bb_2_71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gdf93c818bb_2_71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gdf93c818bb_2_71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gdf93c818bb_2_71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gdf93c818bb_2_71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gdf93c818bb_2_71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gdf93c818bb_2_71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gdf93c818bb_2_71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gdf93c818bb_2_71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gdf93c818bb_2_71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gdf93c818bb_2_71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gdf93c818bb_2_71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gdf93c818bb_2_71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gdf93c818bb_2_71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gdf93c818bb_2_71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gdf93c818bb_2_71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gdf93c818bb_2_71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gdf93c818bb_2_71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gdf93c818bb_2_71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gdf93c818bb_2_71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gdf93c818bb_2_71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gdf93c818bb_2_71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gdf93c818bb_2_71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gdf93c818bb_2_71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gdf93c818bb_2_71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gdf93c818bb_2_71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gdf93c818bb_2_71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gdf93c818bb_2_71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gdf93c818bb_2_71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gdf93c818bb_2_71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gdf93c818bb_2_71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gdf93c818bb_2_71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gdf93c818bb_2_71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gdf93c818bb_2_71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gdf93c818bb_2_71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gdf93c818bb_2_71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1887434" y="4814169"/>
            <a:ext cx="51177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4000"/>
              <a:buFont typeface="Microsoft JhengHei"/>
              <a:buNone/>
            </a:pPr>
            <a:r>
              <a:rPr lang="zh-TW" sz="5280" b="1" i="0" u="none" strike="noStrike" cap="none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期末專案</a:t>
            </a:r>
            <a:endParaRPr sz="4000" b="1" i="0" u="none" strike="noStrike" cap="none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7915680" y="5410080"/>
            <a:ext cx="57780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US" altLang="zh-TW" sz="105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2611775" y="1358632"/>
            <a:ext cx="3669000" cy="3162900"/>
          </a:xfrm>
          <a:prstGeom prst="triangle">
            <a:avLst>
              <a:gd name="adj" fmla="val 50000"/>
            </a:avLst>
          </a:prstGeom>
          <a:solidFill>
            <a:srgbClr val="F3AC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3418925" y="2841800"/>
            <a:ext cx="2054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Montserrat"/>
              <a:buNone/>
            </a:pPr>
            <a:r>
              <a:rPr lang="zh-TW" sz="38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Final</a:t>
            </a:r>
            <a:endParaRPr sz="3800" b="1" i="0" u="none" strike="noStrike" cap="non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Montserrat"/>
              <a:buNone/>
            </a:pPr>
            <a:r>
              <a:rPr lang="zh-TW" sz="38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Project</a:t>
            </a:r>
            <a:endParaRPr sz="3800" b="1" i="0" u="none" strike="noStrike" cap="non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 txBox="1">
            <a:spLocks noGrp="1"/>
          </p:cNvSpPr>
          <p:nvPr>
            <p:ph type="title"/>
          </p:nvPr>
        </p:nvSpPr>
        <p:spPr>
          <a:xfrm>
            <a:off x="468313" y="54708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期末專案</a:t>
            </a:r>
            <a:r>
              <a:rPr lang="zh-TW" sz="3300">
                <a:latin typeface="Microsoft JhengHei"/>
                <a:ea typeface="Microsoft JhengHei"/>
                <a:cs typeface="Microsoft JhengHei"/>
                <a:sym typeface="Microsoft JhengHei"/>
              </a:rPr>
              <a:t>繳交格式</a:t>
            </a:r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body" idx="1"/>
          </p:nvPr>
        </p:nvSpPr>
        <p:spPr>
          <a:xfrm>
            <a:off x="609599" y="1977695"/>
            <a:ext cx="8088313" cy="474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檔名: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Final Project</a:t>
            </a: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_組別.zip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其zip裡要包含如下資料夾</a:t>
            </a:r>
            <a:endParaRPr/>
          </a:p>
          <a:p>
            <a:pPr marL="91440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-Code //存放專案程式碼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-Report //存放報告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*需展示專案實驗影片，請將影片上傳至Youtube，並附上影片連結，</a:t>
            </a:r>
            <a:endParaRPr sz="18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952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請勿直接夾帶影片上傳至北科i學園</a:t>
            </a:r>
            <a:endParaRPr sz="18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3"/>
          <p:cNvSpPr txBox="1">
            <a:spLocks noGrp="1"/>
          </p:cNvSpPr>
          <p:nvPr>
            <p:ph type="sldNum" idx="12"/>
          </p:nvPr>
        </p:nvSpPr>
        <p:spPr>
          <a:xfrm>
            <a:off x="6915090" y="6159502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"/>
          <p:cNvGrpSpPr/>
          <p:nvPr/>
        </p:nvGrpSpPr>
        <p:grpSpPr>
          <a:xfrm>
            <a:off x="4970813" y="1918391"/>
            <a:ext cx="3128558" cy="2826272"/>
            <a:chOff x="4283968" y="1844824"/>
            <a:chExt cx="3128558" cy="2826272"/>
          </a:xfrm>
        </p:grpSpPr>
        <p:pic>
          <p:nvPicPr>
            <p:cNvPr id="186" name="Google Shape;18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3968" y="1862784"/>
              <a:ext cx="3128558" cy="2808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"/>
            <p:cNvSpPr txBox="1"/>
            <p:nvPr/>
          </p:nvSpPr>
          <p:spPr>
            <a:xfrm>
              <a:off x="5092163" y="1844824"/>
              <a:ext cx="1512168" cy="2308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zh-TW"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Final Project_組別</a:t>
              </a:r>
              <a:endPara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3"/>
          <p:cNvGrpSpPr/>
          <p:nvPr/>
        </p:nvGrpSpPr>
        <p:grpSpPr>
          <a:xfrm rot="-8319488">
            <a:off x="6118040" y="-1014024"/>
            <a:ext cx="4339322" cy="2704998"/>
            <a:chOff x="1869557" y="2557941"/>
            <a:chExt cx="2518825" cy="1570157"/>
          </a:xfrm>
        </p:grpSpPr>
        <p:sp>
          <p:nvSpPr>
            <p:cNvPr id="189" name="Google Shape;189;p3"/>
            <p:cNvSpPr/>
            <p:nvPr/>
          </p:nvSpPr>
          <p:spPr>
            <a:xfrm>
              <a:off x="2370730" y="2870093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70730" y="3495479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127889" y="3338863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3127889" y="365101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875142" y="3191639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70730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869557" y="2557941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875142" y="287840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875142" y="3495479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869557" y="3175013"/>
              <a:ext cx="249506" cy="312153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623476" y="3338863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127889" y="2721790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623476" y="2721790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370730" y="3183326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869557" y="2861780"/>
              <a:ext cx="249506" cy="313233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875142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370730" y="2721790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117983" y="3495479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117983" y="2870093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623476" y="287840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7889" y="2574567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127889" y="3495479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17983" y="3183326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875142" y="365101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623476" y="3191639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875142" y="3338863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875142" y="2721790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127889" y="3191639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127889" y="3807632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869557" y="2708405"/>
              <a:ext cx="249506" cy="308912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117983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623476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127889" y="287840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883968" y="3503792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136715" y="3651016"/>
              <a:ext cx="251667" cy="313233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632302" y="334717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883968" y="3815945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136715" y="3035023"/>
              <a:ext cx="251667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883968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79556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379556" y="3807632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36715" y="3338863"/>
              <a:ext cx="251667" cy="313233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3883968" y="3191639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373075" y="3191639"/>
              <a:ext cx="252747" cy="312153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379556" y="287840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632302" y="3659329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883968" y="2721790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883968" y="3659329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632302" y="287840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136715" y="2878406"/>
              <a:ext cx="251667" cy="313233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136715" y="3191639"/>
              <a:ext cx="251667" cy="312153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379556" y="3651016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379556" y="2721790"/>
              <a:ext cx="252747" cy="313233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632302" y="2566254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136715" y="2566254"/>
              <a:ext cx="251667" cy="312152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"/>
          <p:cNvSpPr txBox="1">
            <a:spLocks noGrp="1"/>
          </p:cNvSpPr>
          <p:nvPr>
            <p:ph type="title"/>
          </p:nvPr>
        </p:nvSpPr>
        <p:spPr>
          <a:xfrm>
            <a:off x="491671" y="2448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期末專案繳交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600075" y="1226000"/>
            <a:ext cx="8229600" cy="5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繳交時間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-專案項目：以拍攝影片進行驗收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(70%)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影片內容需清楚可見專案各項目完成結果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85800" lvl="1" indent="-222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Microsoft JhengHei"/>
              <a:buChar char="•"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請在報告附上Youtube影片連結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-報告：6/25 (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23:59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)以前上傳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(30%)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8001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•"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此次報告佔總成績15%不開放補繳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87500"/>
              </a:lnSpc>
              <a:spcBef>
                <a:spcPts val="388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00"/>
              <a:buNone/>
            </a:pPr>
            <a:r>
              <a:rPr lang="zh-TW" sz="1675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</a:t>
            </a:r>
            <a:r>
              <a:rPr lang="zh-TW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分組成績:每次小組專案完成度評分。</a:t>
            </a:r>
            <a:endParaRPr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個人成績:包含組員互評貢獻、出席率。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以上配分與注意事項，若有問題請聯絡助教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   ＊若有因為特殊原因繳交時間有變動助教會另外公布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4" name="Google Shape;254;p4"/>
          <p:cNvSpPr txBox="1">
            <a:spLocks noGrp="1"/>
          </p:cNvSpPr>
          <p:nvPr>
            <p:ph type="sldNum" idx="12"/>
          </p:nvPr>
        </p:nvSpPr>
        <p:spPr>
          <a:xfrm>
            <a:off x="6775083" y="6159500"/>
            <a:ext cx="1977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4"/>
          <p:cNvGrpSpPr/>
          <p:nvPr/>
        </p:nvGrpSpPr>
        <p:grpSpPr>
          <a:xfrm rot="-8319421">
            <a:off x="6164700" y="-1107638"/>
            <a:ext cx="4339352" cy="2705017"/>
            <a:chOff x="1869557" y="2557941"/>
            <a:chExt cx="2518826" cy="1570158"/>
          </a:xfrm>
        </p:grpSpPr>
        <p:sp>
          <p:nvSpPr>
            <p:cNvPr id="256" name="Google Shape;256;p4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15" name="Google Shape;315;p4"/>
          <p:cNvGraphicFramePr/>
          <p:nvPr/>
        </p:nvGraphicFramePr>
        <p:xfrm>
          <a:off x="1095375" y="3961025"/>
          <a:ext cx="7239000" cy="792420"/>
        </p:xfrm>
        <a:graphic>
          <a:graphicData uri="http://schemas.openxmlformats.org/drawingml/2006/table">
            <a:tbl>
              <a:tblPr>
                <a:noFill/>
                <a:tableStyleId>{30B52E9B-50AE-463A-8A69-CF41C4FF32C2}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1" u="none" strike="noStrike" cap="none"/>
                        <a:t>分組成績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1" u="none" strike="noStrike" cap="none"/>
                        <a:t>個人成績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1" u="none" strike="noStrike" cap="none"/>
                        <a:t>期中考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b="1" u="none" strike="noStrike" cap="none"/>
                        <a:t>期末專案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/>
                        <a:t>35%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/>
                        <a:t>35%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/>
                        <a:t>15%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/>
                        <a:t>15%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500"/>
              <a:buFont typeface="Montserrat"/>
              <a:buNone/>
            </a:pPr>
            <a:r>
              <a:rPr lang="zh-TW" b="1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期末專案說明</a:t>
            </a:r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sldNum" idx="12"/>
          </p:nvPr>
        </p:nvSpPr>
        <p:spPr>
          <a:xfrm>
            <a:off x="6721475" y="6159500"/>
            <a:ext cx="2171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 rot="10800000">
            <a:off x="-287505" y="5250702"/>
            <a:ext cx="9625635" cy="2096019"/>
            <a:chOff x="1869557" y="865171"/>
            <a:chExt cx="4790303" cy="782330"/>
          </a:xfrm>
        </p:grpSpPr>
        <p:sp>
          <p:nvSpPr>
            <p:cNvPr id="323" name="Google Shape;323;p32"/>
            <p:cNvSpPr/>
            <p:nvPr/>
          </p:nvSpPr>
          <p:spPr>
            <a:xfrm>
              <a:off x="4641128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4641128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4641128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4641128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4641128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4892794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4892794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4892794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4892794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4892794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2117983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869557" y="1028269"/>
              <a:ext cx="249506" cy="313232"/>
            </a:xfrm>
            <a:custGeom>
              <a:avLst/>
              <a:gdLst/>
              <a:ahLst/>
              <a:cxnLst/>
              <a:rect l="l" t="t" r="r" b="b"/>
              <a:pathLst>
                <a:path w="1017" h="1277" extrusionOk="0">
                  <a:moveTo>
                    <a:pt x="0" y="630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1869557" y="865171"/>
              <a:ext cx="249506" cy="163097"/>
            </a:xfrm>
            <a:custGeom>
              <a:avLst/>
              <a:gdLst/>
              <a:ahLst/>
              <a:cxnLst/>
              <a:rect l="l" t="t" r="r" b="b"/>
              <a:pathLst>
                <a:path w="1017" h="667" extrusionOk="0">
                  <a:moveTo>
                    <a:pt x="31" y="0"/>
                  </a:moveTo>
                  <a:lnTo>
                    <a:pt x="0" y="19"/>
                  </a:lnTo>
                  <a:lnTo>
                    <a:pt x="0" y="36"/>
                  </a:lnTo>
                  <a:lnTo>
                    <a:pt x="1016" y="666"/>
                  </a:lnTo>
                  <a:lnTo>
                    <a:pt x="1016" y="0"/>
                  </a:lnTo>
                  <a:lnTo>
                    <a:pt x="31" y="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370730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117983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370730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875142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0" y="637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1869557" y="1324875"/>
              <a:ext cx="249506" cy="313232"/>
            </a:xfrm>
            <a:custGeom>
              <a:avLst/>
              <a:gdLst/>
              <a:ahLst/>
              <a:cxnLst/>
              <a:rect l="l" t="t" r="r" b="b"/>
              <a:pathLst>
                <a:path w="1017" h="1277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6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2623476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2875142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0" y="638"/>
                  </a:moveTo>
                  <a:lnTo>
                    <a:pt x="1031" y="1276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370730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2623476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875142" y="865172"/>
              <a:ext cx="252747" cy="164177"/>
            </a:xfrm>
            <a:custGeom>
              <a:avLst/>
              <a:gdLst/>
              <a:ahLst/>
              <a:cxnLst/>
              <a:rect l="l" t="t" r="r" b="b"/>
              <a:pathLst>
                <a:path w="1032" h="671" extrusionOk="0">
                  <a:moveTo>
                    <a:pt x="52" y="0"/>
                  </a:moveTo>
                  <a:lnTo>
                    <a:pt x="0" y="32"/>
                  </a:lnTo>
                  <a:lnTo>
                    <a:pt x="1031" y="670"/>
                  </a:lnTo>
                  <a:lnTo>
                    <a:pt x="1031" y="0"/>
                  </a:lnTo>
                  <a:lnTo>
                    <a:pt x="52" y="0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2117983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1869557" y="1178733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370730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2875142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117983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623476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2623476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2117983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1869557" y="873813"/>
              <a:ext cx="249506" cy="308913"/>
            </a:xfrm>
            <a:custGeom>
              <a:avLst/>
              <a:gdLst/>
              <a:ahLst/>
              <a:cxnLst/>
              <a:rect l="l" t="t" r="r" b="b"/>
              <a:pathLst>
                <a:path w="1017" h="1261" extrusionOk="0">
                  <a:moveTo>
                    <a:pt x="0" y="1260"/>
                  </a:moveTo>
                  <a:lnTo>
                    <a:pt x="1016" y="630"/>
                  </a:lnTo>
                  <a:lnTo>
                    <a:pt x="0" y="0"/>
                  </a:lnTo>
                  <a:lnTo>
                    <a:pt x="0" y="1260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2623476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0" h="667" extrusionOk="0">
                  <a:moveTo>
                    <a:pt x="0" y="0"/>
                  </a:moveTo>
                  <a:lnTo>
                    <a:pt x="0" y="666"/>
                  </a:lnTo>
                  <a:lnTo>
                    <a:pt x="1029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2370730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2875142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1031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3632302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8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3379556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3379556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883968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3632302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3127889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3883968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45" y="0"/>
                  </a:moveTo>
                  <a:lnTo>
                    <a:pt x="0" y="28"/>
                  </a:lnTo>
                  <a:lnTo>
                    <a:pt x="1030" y="666"/>
                  </a:lnTo>
                  <a:lnTo>
                    <a:pt x="1030" y="0"/>
                  </a:lnTo>
                  <a:lnTo>
                    <a:pt x="45" y="0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379556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7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4136715" y="1176573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0" y="638"/>
                  </a:moveTo>
                  <a:lnTo>
                    <a:pt x="1028" y="1275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4388382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883968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127889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0" y="638"/>
                  </a:moveTo>
                  <a:lnTo>
                    <a:pt x="1029" y="1275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4136715" y="872732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388382" y="865172"/>
              <a:ext cx="252747" cy="164177"/>
            </a:xfrm>
            <a:custGeom>
              <a:avLst/>
              <a:gdLst/>
              <a:ahLst/>
              <a:cxnLst/>
              <a:rect l="l" t="t" r="r" b="b"/>
              <a:pathLst>
                <a:path w="1031" h="671" extrusionOk="0">
                  <a:moveTo>
                    <a:pt x="52" y="0"/>
                  </a:moveTo>
                  <a:lnTo>
                    <a:pt x="0" y="32"/>
                  </a:lnTo>
                  <a:lnTo>
                    <a:pt x="1030" y="670"/>
                  </a:lnTo>
                  <a:lnTo>
                    <a:pt x="1030" y="0"/>
                  </a:lnTo>
                  <a:lnTo>
                    <a:pt x="52" y="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632302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379556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883968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4388382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632302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4136715" y="1324875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1028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4136715" y="1028269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1028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8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127889" y="1028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3632302" y="865171"/>
              <a:ext cx="252747" cy="163097"/>
            </a:xfrm>
            <a:custGeom>
              <a:avLst/>
              <a:gdLst/>
              <a:ahLst/>
              <a:cxnLst/>
              <a:rect l="l" t="t" r="r" b="b"/>
              <a:pathLst>
                <a:path w="1031" h="667" extrusionOk="0">
                  <a:moveTo>
                    <a:pt x="0" y="0"/>
                  </a:moveTo>
                  <a:lnTo>
                    <a:pt x="0" y="666"/>
                  </a:lnTo>
                  <a:lnTo>
                    <a:pt x="1030" y="28"/>
                  </a:lnTo>
                  <a:lnTo>
                    <a:pt x="985" y="0"/>
                  </a:lnTo>
                  <a:lnTo>
                    <a:pt x="0" y="0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3379556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4136715" y="865171"/>
              <a:ext cx="251668" cy="163097"/>
            </a:xfrm>
            <a:custGeom>
              <a:avLst/>
              <a:gdLst/>
              <a:ahLst/>
              <a:cxnLst/>
              <a:rect l="l" t="t" r="r" b="b"/>
              <a:pathLst>
                <a:path w="1029" h="667" extrusionOk="0">
                  <a:moveTo>
                    <a:pt x="0" y="0"/>
                  </a:moveTo>
                  <a:lnTo>
                    <a:pt x="0" y="666"/>
                  </a:lnTo>
                  <a:lnTo>
                    <a:pt x="1028" y="28"/>
                  </a:lnTo>
                  <a:lnTo>
                    <a:pt x="983" y="0"/>
                  </a:lnTo>
                  <a:lnTo>
                    <a:pt x="0" y="0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3883968" y="87273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388382" y="1176573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8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3127889" y="865172"/>
              <a:ext cx="252747" cy="164177"/>
            </a:xfrm>
            <a:custGeom>
              <a:avLst/>
              <a:gdLst/>
              <a:ahLst/>
              <a:cxnLst/>
              <a:rect l="l" t="t" r="r" b="b"/>
              <a:pathLst>
                <a:path w="1030" h="671" extrusionOk="0">
                  <a:moveTo>
                    <a:pt x="0" y="0"/>
                  </a:moveTo>
                  <a:lnTo>
                    <a:pt x="0" y="670"/>
                  </a:lnTo>
                  <a:lnTo>
                    <a:pt x="1029" y="32"/>
                  </a:lnTo>
                  <a:lnTo>
                    <a:pt x="977" y="0"/>
                  </a:lnTo>
                  <a:lnTo>
                    <a:pt x="0" y="0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3127889" y="132487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7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5397207" y="118596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5145541" y="10304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145541" y="865172"/>
              <a:ext cx="252747" cy="165256"/>
            </a:xfrm>
            <a:custGeom>
              <a:avLst/>
              <a:gdLst/>
              <a:ahLst/>
              <a:cxnLst/>
              <a:rect l="l" t="t" r="r" b="b"/>
              <a:pathLst>
                <a:path w="1030" h="674" extrusionOk="0">
                  <a:moveTo>
                    <a:pt x="56" y="0"/>
                  </a:moveTo>
                  <a:lnTo>
                    <a:pt x="0" y="35"/>
                  </a:lnTo>
                  <a:lnTo>
                    <a:pt x="1029" y="673"/>
                  </a:lnTo>
                  <a:lnTo>
                    <a:pt x="1029" y="0"/>
                  </a:lnTo>
                  <a:lnTo>
                    <a:pt x="56" y="0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397207" y="87381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649954" y="865172"/>
              <a:ext cx="252747" cy="165256"/>
            </a:xfrm>
            <a:custGeom>
              <a:avLst/>
              <a:gdLst/>
              <a:ahLst/>
              <a:cxnLst/>
              <a:rect l="l" t="t" r="r" b="b"/>
              <a:pathLst>
                <a:path w="1031" h="674" extrusionOk="0">
                  <a:moveTo>
                    <a:pt x="57" y="0"/>
                  </a:moveTo>
                  <a:lnTo>
                    <a:pt x="0" y="35"/>
                  </a:lnTo>
                  <a:lnTo>
                    <a:pt x="1030" y="673"/>
                  </a:lnTo>
                  <a:lnTo>
                    <a:pt x="1030" y="0"/>
                  </a:lnTo>
                  <a:lnTo>
                    <a:pt x="57" y="0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154367" y="1334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145541" y="1334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901620" y="118596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6154367" y="10304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649954" y="10304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901620" y="87381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6154367" y="865172"/>
              <a:ext cx="252747" cy="166337"/>
            </a:xfrm>
            <a:custGeom>
              <a:avLst/>
              <a:gdLst/>
              <a:ahLst/>
              <a:cxnLst/>
              <a:rect l="l" t="t" r="r" b="b"/>
              <a:pathLst>
                <a:path w="1031" h="678" extrusionOk="0">
                  <a:moveTo>
                    <a:pt x="63" y="0"/>
                  </a:moveTo>
                  <a:lnTo>
                    <a:pt x="0" y="39"/>
                  </a:lnTo>
                  <a:lnTo>
                    <a:pt x="1030" y="677"/>
                  </a:lnTo>
                  <a:lnTo>
                    <a:pt x="1030" y="0"/>
                  </a:lnTo>
                  <a:lnTo>
                    <a:pt x="63" y="0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397207" y="10304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145541" y="118596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649954" y="118596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6154367" y="874892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397207" y="1334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901620" y="1334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901620" y="10304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397207" y="865172"/>
              <a:ext cx="252747" cy="165256"/>
            </a:xfrm>
            <a:custGeom>
              <a:avLst/>
              <a:gdLst/>
              <a:ahLst/>
              <a:cxnLst/>
              <a:rect l="l" t="t" r="r" b="b"/>
              <a:pathLst>
                <a:path w="1031" h="674" extrusionOk="0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4" y="0"/>
                  </a:lnTo>
                  <a:lnTo>
                    <a:pt x="0" y="0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145541" y="87381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5901620" y="865172"/>
              <a:ext cx="252747" cy="165256"/>
            </a:xfrm>
            <a:custGeom>
              <a:avLst/>
              <a:gdLst/>
              <a:ahLst/>
              <a:cxnLst/>
              <a:rect l="l" t="t" r="r" b="b"/>
              <a:pathLst>
                <a:path w="1031" h="674" extrusionOk="0">
                  <a:moveTo>
                    <a:pt x="0" y="0"/>
                  </a:moveTo>
                  <a:lnTo>
                    <a:pt x="0" y="673"/>
                  </a:lnTo>
                  <a:lnTo>
                    <a:pt x="1030" y="35"/>
                  </a:lnTo>
                  <a:lnTo>
                    <a:pt x="973" y="0"/>
                  </a:lnTo>
                  <a:lnTo>
                    <a:pt x="0" y="0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649954" y="87381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154367" y="118596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407113" y="87381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6407113" y="1185965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407113" y="10304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407113" y="865172"/>
              <a:ext cx="252747" cy="166337"/>
            </a:xfrm>
            <a:custGeom>
              <a:avLst/>
              <a:gdLst/>
              <a:ahLst/>
              <a:cxnLst/>
              <a:rect l="l" t="t" r="r" b="b"/>
              <a:pathLst>
                <a:path w="1030" h="678" extrusionOk="0">
                  <a:moveTo>
                    <a:pt x="0" y="0"/>
                  </a:moveTo>
                  <a:lnTo>
                    <a:pt x="0" y="677"/>
                  </a:lnTo>
                  <a:lnTo>
                    <a:pt x="1029" y="39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407113" y="133426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1029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8"/>
                <a:buFont typeface="Arial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"/>
          <p:cNvSpPr txBox="1">
            <a:spLocks noGrp="1"/>
          </p:cNvSpPr>
          <p:nvPr>
            <p:ph type="title"/>
          </p:nvPr>
        </p:nvSpPr>
        <p:spPr>
          <a:xfrm>
            <a:off x="599287" y="422160"/>
            <a:ext cx="7649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期末專案目標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1" name="Google Shape;421;p7"/>
          <p:cNvSpPr txBox="1">
            <a:spLocks noGrp="1"/>
          </p:cNvSpPr>
          <p:nvPr>
            <p:ph type="body" idx="1"/>
          </p:nvPr>
        </p:nvSpPr>
        <p:spPr>
          <a:xfrm>
            <a:off x="241414" y="1998434"/>
            <a:ext cx="8967586" cy="4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973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  <a:sym typeface="Times New Roman"/>
              </a:rPr>
              <a:t>利用Qt和Nodejs個別設計UI介面</a:t>
            </a:r>
            <a:endParaRPr sz="2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  <a:sym typeface="Times New Roman"/>
            </a:endParaRPr>
          </a:p>
          <a:p>
            <a:pPr marL="457200" lvl="0" indent="-37973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  <a:sym typeface="Times New Roman"/>
              </a:rPr>
              <a:t>使用pthread並指定Mutex或Semaphore方式控制LED閃爍</a:t>
            </a:r>
            <a:endParaRPr sz="2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  <a:sym typeface="Times New Roman"/>
            </a:endParaRPr>
          </a:p>
          <a:p>
            <a:pPr marL="457200" marR="0" lvl="0" indent="-37973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設計UI介面並結合pthread完成LED同步控制整合專案</a:t>
            </a:r>
            <a:endParaRPr sz="25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</p:txBody>
      </p:sp>
      <p:sp>
        <p:nvSpPr>
          <p:cNvPr id="422" name="Google Shape;422;p7"/>
          <p:cNvSpPr txBox="1">
            <a:spLocks noGrp="1"/>
          </p:cNvSpPr>
          <p:nvPr>
            <p:ph type="sldNum" idx="12"/>
          </p:nvPr>
        </p:nvSpPr>
        <p:spPr>
          <a:xfrm>
            <a:off x="6555423" y="6067634"/>
            <a:ext cx="19773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grpSp>
        <p:nvGrpSpPr>
          <p:cNvPr id="423" name="Google Shape;423;p7"/>
          <p:cNvGrpSpPr/>
          <p:nvPr/>
        </p:nvGrpSpPr>
        <p:grpSpPr>
          <a:xfrm rot="-8319421">
            <a:off x="6118177" y="-1014087"/>
            <a:ext cx="4339351" cy="2705017"/>
            <a:chOff x="1869557" y="2557941"/>
            <a:chExt cx="2518826" cy="1570158"/>
          </a:xfrm>
        </p:grpSpPr>
        <p:sp>
          <p:nvSpPr>
            <p:cNvPr id="424" name="Google Shape;424;p7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>
            <a:spLocks noGrp="1"/>
          </p:cNvSpPr>
          <p:nvPr>
            <p:ph type="body" idx="1"/>
          </p:nvPr>
        </p:nvSpPr>
        <p:spPr>
          <a:xfrm>
            <a:off x="86925" y="1169425"/>
            <a:ext cx="5599500" cy="5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7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-QT UI介面設計與控制</a:t>
            </a:r>
            <a:endParaRPr sz="2700" b="1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項目一：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(15%)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對於每一個LED燈各自有對應的pthread，每一秒改變一次閃爍狀態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項目二：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(10%)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當程式執行後須以pthread計算程式執行時間顯示於紅框處(每秒增加)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項目三：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UI介面需包含LED1~4 勾選欄、閃爍次數欄、執行按鈕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項目四：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(10%)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擇一使用Mutex和Semaphore控制LED閃爍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sz="18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sz="18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sz="18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8" name="Google Shape;488;p33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606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33"/>
          <p:cNvGrpSpPr/>
          <p:nvPr/>
        </p:nvGrpSpPr>
        <p:grpSpPr>
          <a:xfrm rot="-8319421">
            <a:off x="6303902" y="-1114087"/>
            <a:ext cx="4339351" cy="2705017"/>
            <a:chOff x="1869557" y="2557941"/>
            <a:chExt cx="2518826" cy="1570158"/>
          </a:xfrm>
        </p:grpSpPr>
        <p:sp>
          <p:nvSpPr>
            <p:cNvPr id="490" name="Google Shape;490;p33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33"/>
          <p:cNvSpPr txBox="1"/>
          <p:nvPr/>
        </p:nvSpPr>
        <p:spPr>
          <a:xfrm>
            <a:off x="395941" y="317705"/>
            <a:ext cx="4173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專案項目要求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33"/>
          <p:cNvGrpSpPr/>
          <p:nvPr/>
        </p:nvGrpSpPr>
        <p:grpSpPr>
          <a:xfrm>
            <a:off x="5639656" y="2513374"/>
            <a:ext cx="3513950" cy="2924425"/>
            <a:chOff x="2815025" y="3707300"/>
            <a:chExt cx="3513950" cy="2924425"/>
          </a:xfrm>
        </p:grpSpPr>
        <p:pic>
          <p:nvPicPr>
            <p:cNvPr id="551" name="Google Shape;551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5025" y="3707300"/>
              <a:ext cx="3513950" cy="292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" name="Google Shape;552;p33"/>
            <p:cNvSpPr/>
            <p:nvPr/>
          </p:nvSpPr>
          <p:spPr>
            <a:xfrm>
              <a:off x="4785824" y="4664150"/>
              <a:ext cx="469500" cy="335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f93c818bb_0_68"/>
          <p:cNvSpPr txBox="1">
            <a:spLocks noGrp="1"/>
          </p:cNvSpPr>
          <p:nvPr>
            <p:ph type="body" idx="1"/>
          </p:nvPr>
        </p:nvSpPr>
        <p:spPr>
          <a:xfrm>
            <a:off x="171450" y="1423575"/>
            <a:ext cx="5594100" cy="4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r>
              <a:rPr lang="zh-TW" sz="27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-Nodejs UI介面設計與控制</a:t>
            </a:r>
            <a:endParaRPr sz="27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項目五：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(15%)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對於每一個LED燈各自有對應的pthread，每一秒改變一次閃爍狀態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項目六：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(5%)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UI介面需包含LED1~4、勾選欄、閃爍次數欄、執行按鈕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項目七：</a:t>
            </a:r>
            <a:r>
              <a:rPr lang="zh-TW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(10%)</a:t>
            </a: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擇一使用Mutex和Semaphore控制LED閃爍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sz="22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8" name="Google Shape;558;gdf93c818bb_0_68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df93c818bb_0_68"/>
          <p:cNvSpPr txBox="1"/>
          <p:nvPr/>
        </p:nvSpPr>
        <p:spPr>
          <a:xfrm>
            <a:off x="395941" y="317705"/>
            <a:ext cx="4173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專案項目要求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gdf93c818bb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322" y="2228917"/>
            <a:ext cx="2711275" cy="3688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61" name="Google Shape;561;gdf93c818bb_0_68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562" name="Google Shape;562;gdf93c818bb_0_68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df93c818bb_0_68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gdf93c818bb_0_68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df93c818bb_0_68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df93c818bb_0_68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df93c818bb_0_68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df93c818bb_0_68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df93c818bb_0_68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df93c818bb_0_68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df93c818bb_0_68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df93c818bb_0_68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df93c818bb_0_68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gdf93c818bb_0_68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gdf93c818bb_0_68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gdf93c818bb_0_68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gdf93c818bb_0_68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df93c818bb_0_68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df93c818bb_0_68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df93c818bb_0_68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df93c818bb_0_68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df93c818bb_0_68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gdf93c818bb_0_68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gdf93c818bb_0_68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gdf93c818bb_0_68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gdf93c818bb_0_68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gdf93c818bb_0_68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gdf93c818bb_0_68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gdf93c818bb_0_68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gdf93c818bb_0_68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gdf93c818bb_0_68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gdf93c818bb_0_68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gdf93c818bb_0_68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gdf93c818bb_0_68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gdf93c818bb_0_68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gdf93c818bb_0_68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gdf93c818bb_0_68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gdf93c818bb_0_68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gdf93c818bb_0_68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gdf93c818bb_0_68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gdf93c818bb_0_68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gdf93c818bb_0_68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gdf93c818bb_0_68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gdf93c818bb_0_68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gdf93c818bb_0_68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gdf93c818bb_0_68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df93c818bb_0_68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df93c818bb_0_68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gdf93c818bb_0_68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gdf93c818bb_0_68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gdf93c818bb_0_68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gdf93c818bb_0_68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gdf93c818bb_0_68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gdf93c818bb_0_68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gdf93c818bb_0_68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gdf93c818bb_0_68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gdf93c818bb_0_68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gdf93c818bb_0_68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gdf93c818bb_0_68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gdf93c818bb_0_68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f93c818bb_0_0"/>
          <p:cNvSpPr txBox="1">
            <a:spLocks noGrp="1"/>
          </p:cNvSpPr>
          <p:nvPr>
            <p:ph type="body" idx="1"/>
          </p:nvPr>
        </p:nvSpPr>
        <p:spPr>
          <a:xfrm>
            <a:off x="280725" y="1229625"/>
            <a:ext cx="7971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0810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Noto Sans Symbols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對於每一個LED燈各自有對應的pthread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08100" lvl="3" indent="-342900" algn="l" rtl="0">
              <a:lnSpc>
                <a:spcPct val="15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630"/>
              <a:buFont typeface="Noto Sans Symbols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當程式執行後，Process Time即開始計時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6" name="Google Shape;626;gdf93c818bb_0_0"/>
          <p:cNvSpPr txBox="1">
            <a:spLocks noGrp="1"/>
          </p:cNvSpPr>
          <p:nvPr>
            <p:ph type="sldNum" idx="12"/>
          </p:nvPr>
        </p:nvSpPr>
        <p:spPr>
          <a:xfrm>
            <a:off x="8403465" y="6163570"/>
            <a:ext cx="469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altLang="zh-TW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gdf93c818bb_0_0"/>
          <p:cNvGrpSpPr/>
          <p:nvPr/>
        </p:nvGrpSpPr>
        <p:grpSpPr>
          <a:xfrm rot="-8319421">
            <a:off x="6118176" y="-1014088"/>
            <a:ext cx="4339352" cy="2705017"/>
            <a:chOff x="1869557" y="2557941"/>
            <a:chExt cx="2518826" cy="1570158"/>
          </a:xfrm>
        </p:grpSpPr>
        <p:sp>
          <p:nvSpPr>
            <p:cNvPr id="628" name="Google Shape;628;gdf93c818bb_0_0"/>
            <p:cNvSpPr/>
            <p:nvPr/>
          </p:nvSpPr>
          <p:spPr>
            <a:xfrm>
              <a:off x="2370730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gdf93c818bb_0_0"/>
            <p:cNvSpPr/>
            <p:nvPr/>
          </p:nvSpPr>
          <p:spPr>
            <a:xfrm>
              <a:off x="2370730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gdf93c818bb_0_0"/>
            <p:cNvSpPr/>
            <p:nvPr/>
          </p:nvSpPr>
          <p:spPr>
            <a:xfrm>
              <a:off x="3127889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gdf93c818bb_0_0"/>
            <p:cNvSpPr/>
            <p:nvPr/>
          </p:nvSpPr>
          <p:spPr>
            <a:xfrm>
              <a:off x="3127889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9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gdf93c818bb_0_0"/>
            <p:cNvSpPr/>
            <p:nvPr/>
          </p:nvSpPr>
          <p:spPr>
            <a:xfrm>
              <a:off x="262347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0" y="638"/>
                  </a:moveTo>
                  <a:lnTo>
                    <a:pt x="1029" y="1274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gdf93c818bb_0_0"/>
            <p:cNvSpPr/>
            <p:nvPr/>
          </p:nvSpPr>
          <p:spPr>
            <a:xfrm>
              <a:off x="2875142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2" h="1275" extrusionOk="0">
                  <a:moveTo>
                    <a:pt x="0" y="636"/>
                  </a:moveTo>
                  <a:lnTo>
                    <a:pt x="1031" y="1274"/>
                  </a:lnTo>
                  <a:lnTo>
                    <a:pt x="1031" y="0"/>
                  </a:lnTo>
                  <a:lnTo>
                    <a:pt x="0" y="636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gdf93c818bb_0_0"/>
            <p:cNvSpPr/>
            <p:nvPr/>
          </p:nvSpPr>
          <p:spPr>
            <a:xfrm>
              <a:off x="2370730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gdf93c818bb_0_0"/>
            <p:cNvSpPr/>
            <p:nvPr/>
          </p:nvSpPr>
          <p:spPr>
            <a:xfrm>
              <a:off x="1869557" y="2557941"/>
              <a:ext cx="249506" cy="312151"/>
            </a:xfrm>
            <a:custGeom>
              <a:avLst/>
              <a:gdLst/>
              <a:ahLst/>
              <a:cxnLst/>
              <a:rect l="l" t="t" r="r" b="b"/>
              <a:pathLst>
                <a:path w="1017" h="1276" extrusionOk="0">
                  <a:moveTo>
                    <a:pt x="0" y="629"/>
                  </a:moveTo>
                  <a:lnTo>
                    <a:pt x="0" y="646"/>
                  </a:lnTo>
                  <a:lnTo>
                    <a:pt x="1016" y="1275"/>
                  </a:lnTo>
                  <a:lnTo>
                    <a:pt x="1016" y="0"/>
                  </a:lnTo>
                  <a:lnTo>
                    <a:pt x="0" y="62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gdf93c818bb_0_0"/>
            <p:cNvSpPr/>
            <p:nvPr/>
          </p:nvSpPr>
          <p:spPr>
            <a:xfrm>
              <a:off x="287514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9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gdf93c818bb_0_0"/>
            <p:cNvSpPr/>
            <p:nvPr/>
          </p:nvSpPr>
          <p:spPr>
            <a:xfrm>
              <a:off x="2875142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0" y="638"/>
                  </a:moveTo>
                  <a:lnTo>
                    <a:pt x="1031" y="1277"/>
                  </a:lnTo>
                  <a:lnTo>
                    <a:pt x="1031" y="0"/>
                  </a:lnTo>
                  <a:lnTo>
                    <a:pt x="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gdf93c818bb_0_0"/>
            <p:cNvSpPr/>
            <p:nvPr/>
          </p:nvSpPr>
          <p:spPr>
            <a:xfrm>
              <a:off x="1869557" y="3175013"/>
              <a:ext cx="249506" cy="312152"/>
            </a:xfrm>
            <a:custGeom>
              <a:avLst/>
              <a:gdLst/>
              <a:ahLst/>
              <a:cxnLst/>
              <a:rect l="l" t="t" r="r" b="b"/>
              <a:pathLst>
                <a:path w="1017" h="1275" extrusionOk="0">
                  <a:moveTo>
                    <a:pt x="0" y="628"/>
                  </a:moveTo>
                  <a:lnTo>
                    <a:pt x="0" y="645"/>
                  </a:lnTo>
                  <a:lnTo>
                    <a:pt x="1016" y="1274"/>
                  </a:lnTo>
                  <a:lnTo>
                    <a:pt x="1016" y="0"/>
                  </a:lnTo>
                  <a:lnTo>
                    <a:pt x="0" y="62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gdf93c818bb_0_0"/>
            <p:cNvSpPr/>
            <p:nvPr/>
          </p:nvSpPr>
          <p:spPr>
            <a:xfrm>
              <a:off x="2623476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0" h="1277" extrusionOk="0">
                  <a:moveTo>
                    <a:pt x="0" y="638"/>
                  </a:moveTo>
                  <a:lnTo>
                    <a:pt x="1029" y="1276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gdf93c818bb_0_0"/>
            <p:cNvSpPr/>
            <p:nvPr/>
          </p:nvSpPr>
          <p:spPr>
            <a:xfrm>
              <a:off x="3127889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gdf93c818bb_0_0"/>
            <p:cNvSpPr/>
            <p:nvPr/>
          </p:nvSpPr>
          <p:spPr>
            <a:xfrm>
              <a:off x="262347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0" y="638"/>
                  </a:moveTo>
                  <a:lnTo>
                    <a:pt x="1029" y="1277"/>
                  </a:lnTo>
                  <a:lnTo>
                    <a:pt x="1029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gdf93c818bb_0_0"/>
            <p:cNvSpPr/>
            <p:nvPr/>
          </p:nvSpPr>
          <p:spPr>
            <a:xfrm>
              <a:off x="2370730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gdf93c818bb_0_0"/>
            <p:cNvSpPr/>
            <p:nvPr/>
          </p:nvSpPr>
          <p:spPr>
            <a:xfrm>
              <a:off x="1869557" y="2861780"/>
              <a:ext cx="249506" cy="313235"/>
            </a:xfrm>
            <a:custGeom>
              <a:avLst/>
              <a:gdLst/>
              <a:ahLst/>
              <a:cxnLst/>
              <a:rect l="l" t="t" r="r" b="b"/>
              <a:pathLst>
                <a:path w="1017" h="1278" extrusionOk="0">
                  <a:moveTo>
                    <a:pt x="0" y="630"/>
                  </a:moveTo>
                  <a:lnTo>
                    <a:pt x="0" y="647"/>
                  </a:lnTo>
                  <a:lnTo>
                    <a:pt x="1016" y="1277"/>
                  </a:lnTo>
                  <a:lnTo>
                    <a:pt x="1016" y="0"/>
                  </a:lnTo>
                  <a:lnTo>
                    <a:pt x="0" y="630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gdf93c818bb_0_0"/>
            <p:cNvSpPr/>
            <p:nvPr/>
          </p:nvSpPr>
          <p:spPr>
            <a:xfrm>
              <a:off x="287514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2" h="1276" extrusionOk="0">
                  <a:moveTo>
                    <a:pt x="0" y="637"/>
                  </a:moveTo>
                  <a:lnTo>
                    <a:pt x="1031" y="1275"/>
                  </a:lnTo>
                  <a:lnTo>
                    <a:pt x="1031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gdf93c818bb_0_0"/>
            <p:cNvSpPr/>
            <p:nvPr/>
          </p:nvSpPr>
          <p:spPr>
            <a:xfrm>
              <a:off x="2370730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gdf93c818bb_0_0"/>
            <p:cNvSpPr/>
            <p:nvPr/>
          </p:nvSpPr>
          <p:spPr>
            <a:xfrm>
              <a:off x="2117983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gdf93c818bb_0_0"/>
            <p:cNvSpPr/>
            <p:nvPr/>
          </p:nvSpPr>
          <p:spPr>
            <a:xfrm>
              <a:off x="2117983" y="2870093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gdf93c818bb_0_0"/>
            <p:cNvSpPr/>
            <p:nvPr/>
          </p:nvSpPr>
          <p:spPr>
            <a:xfrm>
              <a:off x="262347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gdf93c818bb_0_0"/>
            <p:cNvSpPr/>
            <p:nvPr/>
          </p:nvSpPr>
          <p:spPr>
            <a:xfrm>
              <a:off x="3127889" y="2574567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gdf93c818bb_0_0"/>
            <p:cNvSpPr/>
            <p:nvPr/>
          </p:nvSpPr>
          <p:spPr>
            <a:xfrm>
              <a:off x="3127889" y="3495479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gdf93c818bb_0_0"/>
            <p:cNvSpPr/>
            <p:nvPr/>
          </p:nvSpPr>
          <p:spPr>
            <a:xfrm>
              <a:off x="2117983" y="3183326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gdf93c818bb_0_0"/>
            <p:cNvSpPr/>
            <p:nvPr/>
          </p:nvSpPr>
          <p:spPr>
            <a:xfrm>
              <a:off x="2875142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gdf93c818bb_0_0"/>
            <p:cNvSpPr/>
            <p:nvPr/>
          </p:nvSpPr>
          <p:spPr>
            <a:xfrm>
              <a:off x="2623476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gdf93c818bb_0_0"/>
            <p:cNvSpPr/>
            <p:nvPr/>
          </p:nvSpPr>
          <p:spPr>
            <a:xfrm>
              <a:off x="2875142" y="3338863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2" h="1277" extrusionOk="0">
                  <a:moveTo>
                    <a:pt x="1031" y="638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gdf93c818bb_0_0"/>
            <p:cNvSpPr/>
            <p:nvPr/>
          </p:nvSpPr>
          <p:spPr>
            <a:xfrm>
              <a:off x="2875142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2" h="1278" extrusionOk="0">
                  <a:moveTo>
                    <a:pt x="1031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1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gdf93c818bb_0_0"/>
            <p:cNvSpPr/>
            <p:nvPr/>
          </p:nvSpPr>
          <p:spPr>
            <a:xfrm>
              <a:off x="3127889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0" h="1275" extrusionOk="0">
                  <a:moveTo>
                    <a:pt x="1029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9" y="636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gdf93c818bb_0_0"/>
            <p:cNvSpPr/>
            <p:nvPr/>
          </p:nvSpPr>
          <p:spPr>
            <a:xfrm>
              <a:off x="3127889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gdf93c818bb_0_0"/>
            <p:cNvSpPr/>
            <p:nvPr/>
          </p:nvSpPr>
          <p:spPr>
            <a:xfrm>
              <a:off x="1869557" y="2708405"/>
              <a:ext cx="249506" cy="308911"/>
            </a:xfrm>
            <a:custGeom>
              <a:avLst/>
              <a:gdLst/>
              <a:ahLst/>
              <a:cxnLst/>
              <a:rect l="l" t="t" r="r" b="b"/>
              <a:pathLst>
                <a:path w="1017" h="1260" extrusionOk="0">
                  <a:moveTo>
                    <a:pt x="0" y="1259"/>
                  </a:moveTo>
                  <a:lnTo>
                    <a:pt x="1016" y="629"/>
                  </a:lnTo>
                  <a:lnTo>
                    <a:pt x="0" y="0"/>
                  </a:lnTo>
                  <a:lnTo>
                    <a:pt x="0" y="125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gdf93c818bb_0_0"/>
            <p:cNvSpPr/>
            <p:nvPr/>
          </p:nvSpPr>
          <p:spPr>
            <a:xfrm>
              <a:off x="2117983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gdf93c818bb_0_0"/>
            <p:cNvSpPr/>
            <p:nvPr/>
          </p:nvSpPr>
          <p:spPr>
            <a:xfrm>
              <a:off x="262347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0" h="1276" extrusionOk="0">
                  <a:moveTo>
                    <a:pt x="1029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9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gdf93c818bb_0_0"/>
            <p:cNvSpPr/>
            <p:nvPr/>
          </p:nvSpPr>
          <p:spPr>
            <a:xfrm>
              <a:off x="3127889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0" h="1278" extrusionOk="0">
                  <a:moveTo>
                    <a:pt x="1029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9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gdf93c818bb_0_0"/>
            <p:cNvSpPr/>
            <p:nvPr/>
          </p:nvSpPr>
          <p:spPr>
            <a:xfrm>
              <a:off x="3883968" y="3503792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8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gdf93c818bb_0_0"/>
            <p:cNvSpPr/>
            <p:nvPr/>
          </p:nvSpPr>
          <p:spPr>
            <a:xfrm>
              <a:off x="4136715" y="3651016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9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gdf93c818bb_0_0"/>
            <p:cNvSpPr/>
            <p:nvPr/>
          </p:nvSpPr>
          <p:spPr>
            <a:xfrm>
              <a:off x="3632302" y="334717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8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gdf93c818bb_0_0"/>
            <p:cNvSpPr/>
            <p:nvPr/>
          </p:nvSpPr>
          <p:spPr>
            <a:xfrm>
              <a:off x="3883968" y="3815945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gdf93c818bb_0_0"/>
            <p:cNvSpPr/>
            <p:nvPr/>
          </p:nvSpPr>
          <p:spPr>
            <a:xfrm>
              <a:off x="4136715" y="3035023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0" y="638"/>
                  </a:moveTo>
                  <a:lnTo>
                    <a:pt x="1028" y="1274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gdf93c818bb_0_0"/>
            <p:cNvSpPr/>
            <p:nvPr/>
          </p:nvSpPr>
          <p:spPr>
            <a:xfrm>
              <a:off x="3883968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gdf93c818bb_0_0"/>
            <p:cNvSpPr/>
            <p:nvPr/>
          </p:nvSpPr>
          <p:spPr>
            <a:xfrm>
              <a:off x="3379556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gdf93c818bb_0_0"/>
            <p:cNvSpPr/>
            <p:nvPr/>
          </p:nvSpPr>
          <p:spPr>
            <a:xfrm>
              <a:off x="3379556" y="3807632"/>
              <a:ext cx="252747" cy="312154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0" y="637"/>
                  </a:moveTo>
                  <a:lnTo>
                    <a:pt x="1030" y="1275"/>
                  </a:lnTo>
                  <a:lnTo>
                    <a:pt x="1030" y="0"/>
                  </a:lnTo>
                  <a:lnTo>
                    <a:pt x="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gdf93c818bb_0_0"/>
            <p:cNvSpPr/>
            <p:nvPr/>
          </p:nvSpPr>
          <p:spPr>
            <a:xfrm>
              <a:off x="3632302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8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8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gdf93c818bb_0_0"/>
            <p:cNvSpPr/>
            <p:nvPr/>
          </p:nvSpPr>
          <p:spPr>
            <a:xfrm>
              <a:off x="4136715" y="3338863"/>
              <a:ext cx="251668" cy="313232"/>
            </a:xfrm>
            <a:custGeom>
              <a:avLst/>
              <a:gdLst/>
              <a:ahLst/>
              <a:cxnLst/>
              <a:rect l="l" t="t" r="r" b="b"/>
              <a:pathLst>
                <a:path w="1029" h="1277" extrusionOk="0">
                  <a:moveTo>
                    <a:pt x="0" y="638"/>
                  </a:moveTo>
                  <a:lnTo>
                    <a:pt x="1028" y="1276"/>
                  </a:lnTo>
                  <a:lnTo>
                    <a:pt x="1028" y="0"/>
                  </a:lnTo>
                  <a:lnTo>
                    <a:pt x="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gdf93c818bb_0_0"/>
            <p:cNvSpPr/>
            <p:nvPr/>
          </p:nvSpPr>
          <p:spPr>
            <a:xfrm>
              <a:off x="3883968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gdf93c818bb_0_0"/>
            <p:cNvSpPr/>
            <p:nvPr/>
          </p:nvSpPr>
          <p:spPr>
            <a:xfrm>
              <a:off x="3373075" y="3191639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0" y="636"/>
                  </a:moveTo>
                  <a:lnTo>
                    <a:pt x="1030" y="1274"/>
                  </a:lnTo>
                  <a:lnTo>
                    <a:pt x="1030" y="0"/>
                  </a:lnTo>
                  <a:lnTo>
                    <a:pt x="0" y="636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gdf93c818bb_0_0"/>
            <p:cNvSpPr/>
            <p:nvPr/>
          </p:nvSpPr>
          <p:spPr>
            <a:xfrm>
              <a:off x="3379556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0" y="639"/>
                  </a:moveTo>
                  <a:lnTo>
                    <a:pt x="1030" y="1277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gdf93c818bb_0_0"/>
            <p:cNvSpPr/>
            <p:nvPr/>
          </p:nvSpPr>
          <p:spPr>
            <a:xfrm>
              <a:off x="3632302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0" y="639"/>
                  </a:moveTo>
                  <a:lnTo>
                    <a:pt x="1030" y="1276"/>
                  </a:lnTo>
                  <a:lnTo>
                    <a:pt x="1030" y="0"/>
                  </a:lnTo>
                  <a:lnTo>
                    <a:pt x="0" y="639"/>
                  </a:lnTo>
                </a:path>
              </a:pathLst>
            </a:custGeom>
            <a:solidFill>
              <a:srgbClr val="4867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gdf93c818bb_0_0"/>
            <p:cNvSpPr/>
            <p:nvPr/>
          </p:nvSpPr>
          <p:spPr>
            <a:xfrm>
              <a:off x="3883968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383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gdf93c818bb_0_0"/>
            <p:cNvSpPr/>
            <p:nvPr/>
          </p:nvSpPr>
          <p:spPr>
            <a:xfrm>
              <a:off x="3883968" y="3659329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gdf93c818bb_0_0"/>
            <p:cNvSpPr/>
            <p:nvPr/>
          </p:nvSpPr>
          <p:spPr>
            <a:xfrm>
              <a:off x="3632302" y="2878406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gdf93c818bb_0_0"/>
            <p:cNvSpPr/>
            <p:nvPr/>
          </p:nvSpPr>
          <p:spPr>
            <a:xfrm>
              <a:off x="4136715" y="2878406"/>
              <a:ext cx="251668" cy="313235"/>
            </a:xfrm>
            <a:custGeom>
              <a:avLst/>
              <a:gdLst/>
              <a:ahLst/>
              <a:cxnLst/>
              <a:rect l="l" t="t" r="r" b="b"/>
              <a:pathLst>
                <a:path w="1029" h="1278" extrusionOk="0">
                  <a:moveTo>
                    <a:pt x="1028" y="639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28" y="639"/>
                  </a:lnTo>
                </a:path>
              </a:pathLst>
            </a:custGeom>
            <a:solidFill>
              <a:srgbClr val="C460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gdf93c818bb_0_0"/>
            <p:cNvSpPr/>
            <p:nvPr/>
          </p:nvSpPr>
          <p:spPr>
            <a:xfrm>
              <a:off x="3883968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F3AC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F3AC5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gdf93c818bb_0_0"/>
            <p:cNvSpPr/>
            <p:nvPr/>
          </p:nvSpPr>
          <p:spPr>
            <a:xfrm>
              <a:off x="4136715" y="3191639"/>
              <a:ext cx="251668" cy="312152"/>
            </a:xfrm>
            <a:custGeom>
              <a:avLst/>
              <a:gdLst/>
              <a:ahLst/>
              <a:cxnLst/>
              <a:rect l="l" t="t" r="r" b="b"/>
              <a:pathLst>
                <a:path w="1029" h="1275" extrusionOk="0">
                  <a:moveTo>
                    <a:pt x="1028" y="636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28" y="636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gdf93c818bb_0_0"/>
            <p:cNvSpPr/>
            <p:nvPr/>
          </p:nvSpPr>
          <p:spPr>
            <a:xfrm>
              <a:off x="3379556" y="3651016"/>
              <a:ext cx="252747" cy="313232"/>
            </a:xfrm>
            <a:custGeom>
              <a:avLst/>
              <a:gdLst/>
              <a:ahLst/>
              <a:cxnLst/>
              <a:rect l="l" t="t" r="r" b="b"/>
              <a:pathLst>
                <a:path w="1031" h="1277" extrusionOk="0">
                  <a:moveTo>
                    <a:pt x="1030" y="639"/>
                  </a:moveTo>
                  <a:lnTo>
                    <a:pt x="0" y="1276"/>
                  </a:lnTo>
                  <a:lnTo>
                    <a:pt x="0" y="0"/>
                  </a:lnTo>
                  <a:lnTo>
                    <a:pt x="1030" y="639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gdf93c818bb_0_0"/>
            <p:cNvSpPr/>
            <p:nvPr/>
          </p:nvSpPr>
          <p:spPr>
            <a:xfrm>
              <a:off x="3379556" y="2721790"/>
              <a:ext cx="252747" cy="313235"/>
            </a:xfrm>
            <a:custGeom>
              <a:avLst/>
              <a:gdLst/>
              <a:ahLst/>
              <a:cxnLst/>
              <a:rect l="l" t="t" r="r" b="b"/>
              <a:pathLst>
                <a:path w="1031" h="1278" extrusionOk="0">
                  <a:moveTo>
                    <a:pt x="1030" y="638"/>
                  </a:moveTo>
                  <a:lnTo>
                    <a:pt x="0" y="1277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gdf93c818bb_0_0"/>
            <p:cNvSpPr/>
            <p:nvPr/>
          </p:nvSpPr>
          <p:spPr>
            <a:xfrm>
              <a:off x="3632302" y="2566254"/>
              <a:ext cx="252747" cy="312151"/>
            </a:xfrm>
            <a:custGeom>
              <a:avLst/>
              <a:gdLst/>
              <a:ahLst/>
              <a:cxnLst/>
              <a:rect l="l" t="t" r="r" b="b"/>
              <a:pathLst>
                <a:path w="1031" h="1276" extrusionOk="0">
                  <a:moveTo>
                    <a:pt x="1030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30" y="637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gdf93c818bb_0_0"/>
            <p:cNvSpPr/>
            <p:nvPr/>
          </p:nvSpPr>
          <p:spPr>
            <a:xfrm>
              <a:off x="4136715" y="2566254"/>
              <a:ext cx="251668" cy="312151"/>
            </a:xfrm>
            <a:custGeom>
              <a:avLst/>
              <a:gdLst/>
              <a:ahLst/>
              <a:cxnLst/>
              <a:rect l="l" t="t" r="r" b="b"/>
              <a:pathLst>
                <a:path w="1029" h="1276" extrusionOk="0">
                  <a:moveTo>
                    <a:pt x="1028" y="637"/>
                  </a:moveTo>
                  <a:lnTo>
                    <a:pt x="0" y="1275"/>
                  </a:lnTo>
                  <a:lnTo>
                    <a:pt x="0" y="0"/>
                  </a:lnTo>
                  <a:lnTo>
                    <a:pt x="1028" y="637"/>
                  </a:lnTo>
                </a:path>
              </a:pathLst>
            </a:custGeom>
            <a:solidFill>
              <a:srgbClr val="7676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gdf93c818bb_0_0"/>
            <p:cNvSpPr/>
            <p:nvPr/>
          </p:nvSpPr>
          <p:spPr>
            <a:xfrm>
              <a:off x="3379556" y="3035023"/>
              <a:ext cx="252747" cy="312152"/>
            </a:xfrm>
            <a:custGeom>
              <a:avLst/>
              <a:gdLst/>
              <a:ahLst/>
              <a:cxnLst/>
              <a:rect l="l" t="t" r="r" b="b"/>
              <a:pathLst>
                <a:path w="1031" h="1275" extrusionOk="0">
                  <a:moveTo>
                    <a:pt x="1030" y="638"/>
                  </a:moveTo>
                  <a:lnTo>
                    <a:pt x="0" y="1274"/>
                  </a:lnTo>
                  <a:lnTo>
                    <a:pt x="0" y="0"/>
                  </a:lnTo>
                  <a:lnTo>
                    <a:pt x="1030" y="638"/>
                  </a:lnTo>
                </a:path>
              </a:pathLst>
            </a:custGeom>
            <a:solidFill>
              <a:srgbClr val="809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19"/>
                <a:buFont typeface="Calibri"/>
                <a:buNone/>
              </a:pPr>
              <a:endParaRPr sz="918" b="0" i="0" u="none" strike="noStrike" cap="non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7" name="Google Shape;687;gdf93c818bb_0_0"/>
          <p:cNvSpPr txBox="1"/>
          <p:nvPr/>
        </p:nvSpPr>
        <p:spPr>
          <a:xfrm>
            <a:off x="395941" y="317705"/>
            <a:ext cx="4173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TW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專案說明 - QT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gdf93c818b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013" y="2582250"/>
            <a:ext cx="4486075" cy="37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df93c818bb_0_0"/>
          <p:cNvSpPr/>
          <p:nvPr/>
        </p:nvSpPr>
        <p:spPr>
          <a:xfrm>
            <a:off x="4186264" y="3767327"/>
            <a:ext cx="507600" cy="42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1302</Words>
  <Application>Microsoft Office PowerPoint</Application>
  <PresentationFormat>如螢幕大小 (4:3)</PresentationFormat>
  <Paragraphs>120</Paragraphs>
  <Slides>17</Slides>
  <Notes>17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Arial</vt:lpstr>
      <vt:lpstr>DFKai-SB</vt:lpstr>
      <vt:lpstr>Times New Roman</vt:lpstr>
      <vt:lpstr>Noto Sans Symbols</vt:lpstr>
      <vt:lpstr>微軟正黑體</vt:lpstr>
      <vt:lpstr>Calibri</vt:lpstr>
      <vt:lpstr>Century Gothic</vt:lpstr>
      <vt:lpstr>Montserrat</vt:lpstr>
      <vt:lpstr>微軟正黑體</vt:lpstr>
      <vt:lpstr>1_Office 佈景主題</vt:lpstr>
      <vt:lpstr>Office 佈景主題</vt:lpstr>
      <vt:lpstr>PowerPoint 簡報</vt:lpstr>
      <vt:lpstr>PowerPoint 簡報</vt:lpstr>
      <vt:lpstr>期末專案繳交格式</vt:lpstr>
      <vt:lpstr>期末專案繳交</vt:lpstr>
      <vt:lpstr>期末專案說明</vt:lpstr>
      <vt:lpstr>期末專案目標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專案項目影片拍攝內容</vt:lpstr>
      <vt:lpstr>專案項目影片拍攝內容</vt:lpstr>
      <vt:lpstr>TX2與網路線繳回說明</vt:lpstr>
      <vt:lpstr>TX2與網路線繳回說明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sm9195</dc:creator>
  <cp:lastModifiedBy>silence0851@gmail.com</cp:lastModifiedBy>
  <cp:revision>10</cp:revision>
  <dcterms:created xsi:type="dcterms:W3CDTF">2011-02-27T13:28:17Z</dcterms:created>
  <dcterms:modified xsi:type="dcterms:W3CDTF">2021-06-15T02:50:34Z</dcterms:modified>
</cp:coreProperties>
</file>